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handoutMasterIdLst>
    <p:handoutMasterId r:id="rId25"/>
  </p:handoutMasterIdLst>
  <p:sldIdLst>
    <p:sldId id="259" r:id="rId2"/>
    <p:sldId id="260" r:id="rId3"/>
    <p:sldId id="262" r:id="rId4"/>
    <p:sldId id="269" r:id="rId5"/>
    <p:sldId id="296" r:id="rId6"/>
    <p:sldId id="277" r:id="rId7"/>
    <p:sldId id="299" r:id="rId8"/>
    <p:sldId id="286" r:id="rId9"/>
    <p:sldId id="267" r:id="rId10"/>
    <p:sldId id="288" r:id="rId11"/>
    <p:sldId id="297" r:id="rId12"/>
    <p:sldId id="271" r:id="rId13"/>
    <p:sldId id="291" r:id="rId14"/>
    <p:sldId id="300" r:id="rId15"/>
    <p:sldId id="293" r:id="rId16"/>
    <p:sldId id="268" r:id="rId17"/>
    <p:sldId id="302" r:id="rId18"/>
    <p:sldId id="298" r:id="rId19"/>
    <p:sldId id="289" r:id="rId20"/>
    <p:sldId id="301" r:id="rId21"/>
    <p:sldId id="294" r:id="rId22"/>
    <p:sldId id="295" r:id="rId23"/>
  </p:sldIdLst>
  <p:sldSz cx="12192000" cy="6858000"/>
  <p:notesSz cx="6858000" cy="9144000"/>
  <p:embeddedFontLst>
    <p:embeddedFont>
      <p:font typeface="Cambria" panose="02040503050406030204" pitchFamily="18" charset="0"/>
      <p:regular r:id="rId26"/>
      <p:bold r:id="rId27"/>
      <p:italic r:id="rId28"/>
      <p:boldItalic r:id="rId29"/>
    </p:embeddedFont>
    <p:embeddedFont>
      <p:font typeface="微软雅黑" panose="020B0503020204020204" pitchFamily="34" charset="-122"/>
      <p:regular r:id="rId30"/>
      <p:bold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3838"/>
    <a:srgbClr val="FFFFFF"/>
    <a:srgbClr val="0B2780"/>
    <a:srgbClr val="091D66"/>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5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cs typeface="微软雅黑" panose="020B0503020204020204" charset="-122"/>
              </a:rPr>
              <a:t>2025/4/23</a:t>
            </a:fld>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cs typeface="微软雅黑" panose="020B0503020204020204" charset="-122"/>
              </a:rPr>
              <a:t>‹#›</a:t>
            </a:fld>
            <a:endParaRPr lang="zh-CN" altLang="en-US">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2A48B96-639E-45A3-A0BA-2464DFDB1FAA}" type="datetimeFigureOut">
              <a:rPr lang="zh-CN" altLang="en-US" smtClean="0"/>
              <a:t>2025/4/23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2025/4/23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2025/4/23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2025/4/23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D997B5FA-0921-464F-AAE1-844C04324D75}" type="datetimeFigureOut">
              <a:rPr lang="zh-CN" altLang="en-US" smtClean="0"/>
              <a:t>2025/4/23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微软雅黑"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微软雅黑" panose="020B050302020402020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微软雅黑" panose="020B050302020402020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85.xml"/><Relationship Id="rId7" Type="http://schemas.openxmlformats.org/officeDocument/2006/relationships/slideLayout" Target="../slideLayouts/slideLayout7.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10" Type="http://schemas.openxmlformats.org/officeDocument/2006/relationships/image" Target="../media/image3.png"/><Relationship Id="rId4" Type="http://schemas.openxmlformats.org/officeDocument/2006/relationships/tags" Target="../tags/tag86.xml"/><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1.xml"/><Relationship Id="rId7" Type="http://schemas.openxmlformats.org/officeDocument/2006/relationships/image" Target="../media/image13.sv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2.png"/><Relationship Id="rId5" Type="http://schemas.openxmlformats.org/officeDocument/2006/relationships/slideLayout" Target="../slideLayouts/slideLayout7.xml"/><Relationship Id="rId4" Type="http://schemas.openxmlformats.org/officeDocument/2006/relationships/tags" Target="../tags/tag92.xml"/></Relationships>
</file>

<file path=ppt/slides/_rels/slide12.xml.rels><?xml version="1.0" encoding="UTF-8" standalone="yes"?>
<Relationships xmlns="http://schemas.openxmlformats.org/package/2006/relationships"><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tags" Target="../tags/tag118.xml"/><Relationship Id="rId21" Type="http://schemas.openxmlformats.org/officeDocument/2006/relationships/tags" Target="../tags/tag113.xml"/><Relationship Id="rId34" Type="http://schemas.openxmlformats.org/officeDocument/2006/relationships/image" Target="../media/image9.svg"/><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tags" Target="../tags/tag117.xml"/><Relationship Id="rId33" Type="http://schemas.openxmlformats.org/officeDocument/2006/relationships/image" Target="../media/image8.png"/><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29" Type="http://schemas.openxmlformats.org/officeDocument/2006/relationships/image" Target="../media/image34.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tags" Target="../tags/tag116.xml"/><Relationship Id="rId32" Type="http://schemas.openxmlformats.org/officeDocument/2006/relationships/image" Target="../media/image7.svg"/><Relationship Id="rId37" Type="http://schemas.openxmlformats.org/officeDocument/2006/relationships/image" Target="../media/image3.png"/><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tags" Target="../tags/tag115.xml"/><Relationship Id="rId28" Type="http://schemas.openxmlformats.org/officeDocument/2006/relationships/slideLayout" Target="../slideLayouts/slideLayout7.xml"/><Relationship Id="rId36" Type="http://schemas.openxmlformats.org/officeDocument/2006/relationships/image" Target="../media/image18.svg"/><Relationship Id="rId10" Type="http://schemas.openxmlformats.org/officeDocument/2006/relationships/tags" Target="../tags/tag102.xml"/><Relationship Id="rId19" Type="http://schemas.openxmlformats.org/officeDocument/2006/relationships/tags" Target="../tags/tag111.xml"/><Relationship Id="rId31" Type="http://schemas.openxmlformats.org/officeDocument/2006/relationships/image" Target="../media/image6.png"/><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tags" Target="../tags/tag114.xml"/><Relationship Id="rId27" Type="http://schemas.openxmlformats.org/officeDocument/2006/relationships/tags" Target="../tags/tag119.xml"/><Relationship Id="rId30" Type="http://schemas.openxmlformats.org/officeDocument/2006/relationships/image" Target="../media/image35.svg"/><Relationship Id="rId35" Type="http://schemas.openxmlformats.org/officeDocument/2006/relationships/image" Target="../media/image17.png"/><Relationship Id="rId8" Type="http://schemas.openxmlformats.org/officeDocument/2006/relationships/tags" Target="../tags/tag100.xml"/><Relationship Id="rId3" Type="http://schemas.openxmlformats.org/officeDocument/2006/relationships/tags" Target="../tags/tag95.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22.xml"/><Relationship Id="rId7" Type="http://schemas.openxmlformats.org/officeDocument/2006/relationships/image" Target="../media/image36.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Layout" Target="../slideLayouts/slideLayout7.xml"/><Relationship Id="rId5" Type="http://schemas.openxmlformats.org/officeDocument/2006/relationships/tags" Target="../tags/tag124.xml"/><Relationship Id="rId10" Type="http://schemas.openxmlformats.org/officeDocument/2006/relationships/image" Target="../media/image3.png"/><Relationship Id="rId4" Type="http://schemas.openxmlformats.org/officeDocument/2006/relationships/tags" Target="../tags/tag123.xml"/><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27.xml"/><Relationship Id="rId7" Type="http://schemas.openxmlformats.org/officeDocument/2006/relationships/image" Target="../media/image39.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7.xml"/><Relationship Id="rId5" Type="http://schemas.openxmlformats.org/officeDocument/2006/relationships/tags" Target="../tags/tag129.xml"/><Relationship Id="rId10" Type="http://schemas.openxmlformats.org/officeDocument/2006/relationships/image" Target="../media/image41.png"/><Relationship Id="rId4" Type="http://schemas.openxmlformats.org/officeDocument/2006/relationships/tags" Target="../tags/tag128.xml"/><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13" Type="http://schemas.openxmlformats.org/officeDocument/2006/relationships/tags" Target="../tags/tag142.xml"/><Relationship Id="rId18" Type="http://schemas.openxmlformats.org/officeDocument/2006/relationships/tags" Target="../tags/tag147.xml"/><Relationship Id="rId26" Type="http://schemas.openxmlformats.org/officeDocument/2006/relationships/image" Target="../media/image44.svg"/><Relationship Id="rId3" Type="http://schemas.openxmlformats.org/officeDocument/2006/relationships/tags" Target="../tags/tag132.xml"/><Relationship Id="rId21" Type="http://schemas.openxmlformats.org/officeDocument/2006/relationships/tags" Target="../tags/tag150.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5" Type="http://schemas.openxmlformats.org/officeDocument/2006/relationships/image" Target="../media/image43.png"/><Relationship Id="rId33" Type="http://schemas.openxmlformats.org/officeDocument/2006/relationships/image" Target="../media/image3.png"/><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tags" Target="../tags/tag149.xml"/><Relationship Id="rId29" Type="http://schemas.openxmlformats.org/officeDocument/2006/relationships/image" Target="../media/image47.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24" Type="http://schemas.openxmlformats.org/officeDocument/2006/relationships/image" Target="../media/image42.jpeg"/><Relationship Id="rId32" Type="http://schemas.openxmlformats.org/officeDocument/2006/relationships/image" Target="../media/image50.svg"/><Relationship Id="rId5" Type="http://schemas.openxmlformats.org/officeDocument/2006/relationships/tags" Target="../tags/tag134.xml"/><Relationship Id="rId15" Type="http://schemas.openxmlformats.org/officeDocument/2006/relationships/tags" Target="../tags/tag144.xml"/><Relationship Id="rId23" Type="http://schemas.openxmlformats.org/officeDocument/2006/relationships/slideLayout" Target="../slideLayouts/slideLayout7.xml"/><Relationship Id="rId28" Type="http://schemas.openxmlformats.org/officeDocument/2006/relationships/image" Target="../media/image46.svg"/><Relationship Id="rId10" Type="http://schemas.openxmlformats.org/officeDocument/2006/relationships/tags" Target="../tags/tag139.xml"/><Relationship Id="rId19" Type="http://schemas.openxmlformats.org/officeDocument/2006/relationships/tags" Target="../tags/tag148.xml"/><Relationship Id="rId31" Type="http://schemas.openxmlformats.org/officeDocument/2006/relationships/image" Target="../media/image49.png"/><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 Id="rId22" Type="http://schemas.openxmlformats.org/officeDocument/2006/relationships/tags" Target="../tags/tag151.xml"/><Relationship Id="rId27" Type="http://schemas.openxmlformats.org/officeDocument/2006/relationships/image" Target="../media/image45.png"/><Relationship Id="rId30" Type="http://schemas.openxmlformats.org/officeDocument/2006/relationships/image" Target="../media/image48.svg"/><Relationship Id="rId8" Type="http://schemas.openxmlformats.org/officeDocument/2006/relationships/tags" Target="../tags/tag13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3.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5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58.xml"/><Relationship Id="rId7" Type="http://schemas.openxmlformats.org/officeDocument/2006/relationships/image" Target="../media/image13.sv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12.png"/><Relationship Id="rId5" Type="http://schemas.openxmlformats.org/officeDocument/2006/relationships/slideLayout" Target="../slideLayouts/slideLayout7.xml"/><Relationship Id="rId4" Type="http://schemas.openxmlformats.org/officeDocument/2006/relationships/tags" Target="../tags/tag159.xml"/></Relationships>
</file>

<file path=ppt/slides/_rels/slide19.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image" Target="../media/image55.png"/><Relationship Id="rId18" Type="http://schemas.openxmlformats.org/officeDocument/2006/relationships/image" Target="../media/image60.jpeg"/><Relationship Id="rId3" Type="http://schemas.openxmlformats.org/officeDocument/2006/relationships/tags" Target="../tags/tag162.xml"/><Relationship Id="rId21" Type="http://schemas.openxmlformats.org/officeDocument/2006/relationships/image" Target="../media/image63.png"/><Relationship Id="rId7" Type="http://schemas.openxmlformats.org/officeDocument/2006/relationships/tags" Target="../tags/tag166.xml"/><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tags" Target="../tags/tag161.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53.png"/><Relationship Id="rId5" Type="http://schemas.openxmlformats.org/officeDocument/2006/relationships/tags" Target="../tags/tag164.xml"/><Relationship Id="rId15" Type="http://schemas.openxmlformats.org/officeDocument/2006/relationships/image" Target="../media/image57.png"/><Relationship Id="rId23" Type="http://schemas.openxmlformats.org/officeDocument/2006/relationships/image" Target="../media/image3.png"/><Relationship Id="rId10" Type="http://schemas.openxmlformats.org/officeDocument/2006/relationships/slideLayout" Target="../slideLayouts/slideLayout7.xml"/><Relationship Id="rId19" Type="http://schemas.openxmlformats.org/officeDocument/2006/relationships/image" Target="../media/image61.png"/><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image" Target="../media/image56.png"/><Relationship Id="rId22"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8.png"/><Relationship Id="rId3" Type="http://schemas.openxmlformats.org/officeDocument/2006/relationships/tags" Target="../tags/tag4.xml"/><Relationship Id="rId21" Type="http://schemas.openxmlformats.org/officeDocument/2006/relationships/notesSlide" Target="../notesSlides/notesSlide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7.sv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7.xml"/><Relationship Id="rId29" Type="http://schemas.openxmlformats.org/officeDocument/2006/relationships/image" Target="../media/image11.sv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6.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5.svg"/><Relationship Id="rId28" Type="http://schemas.openxmlformats.org/officeDocument/2006/relationships/image" Target="../media/image10.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4.png"/><Relationship Id="rId27" Type="http://schemas.openxmlformats.org/officeDocument/2006/relationships/image" Target="../media/image9.svg"/><Relationship Id="rId30"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slideLayout" Target="../slideLayouts/slideLayout7.xml"/><Relationship Id="rId3" Type="http://schemas.openxmlformats.org/officeDocument/2006/relationships/tags" Target="../tags/tag171.xml"/><Relationship Id="rId7" Type="http://schemas.openxmlformats.org/officeDocument/2006/relationships/tags" Target="../tags/tag175.xml"/><Relationship Id="rId12" Type="http://schemas.openxmlformats.org/officeDocument/2006/relationships/tags" Target="../tags/tag180.xml"/><Relationship Id="rId2" Type="http://schemas.openxmlformats.org/officeDocument/2006/relationships/tags" Target="../tags/tag170.xml"/><Relationship Id="rId16" Type="http://schemas.openxmlformats.org/officeDocument/2006/relationships/image" Target="../media/image64.png"/><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5" Type="http://schemas.openxmlformats.org/officeDocument/2006/relationships/tags" Target="../tags/tag173.xml"/><Relationship Id="rId15" Type="http://schemas.openxmlformats.org/officeDocument/2006/relationships/image" Target="../media/image63.png"/><Relationship Id="rId10" Type="http://schemas.openxmlformats.org/officeDocument/2006/relationships/tags" Target="../tags/tag178.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2.xml"/><Relationship Id="rId1" Type="http://schemas.openxmlformats.org/officeDocument/2006/relationships/tags" Target="../tags/tag181.xml"/><Relationship Id="rId5" Type="http://schemas.openxmlformats.org/officeDocument/2006/relationships/image" Target="../media/image3.png"/><Relationship Id="rId4" Type="http://schemas.openxmlformats.org/officeDocument/2006/relationships/image" Target="../media/image65.jpe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3.xml"/><Relationship Id="rId7" Type="http://schemas.openxmlformats.org/officeDocument/2006/relationships/image" Target="../media/image13.sv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2.png"/><Relationship Id="rId5" Type="http://schemas.openxmlformats.org/officeDocument/2006/relationships/slideLayout" Target="../slideLayouts/slideLayout7.xml"/><Relationship Id="rId4" Type="http://schemas.openxmlformats.org/officeDocument/2006/relationships/tags" Target="../tags/tag24.xm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image" Target="../media/image17.png"/><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image" Target="../media/image16.svg"/><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29" Type="http://schemas.openxmlformats.org/officeDocument/2006/relationships/image" Target="../media/image20.sv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image" Target="../media/image15.png"/><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image" Target="../media/image14.png"/><Relationship Id="rId28" Type="http://schemas.openxmlformats.org/officeDocument/2006/relationships/image" Target="../media/image19.png"/><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slideLayout" Target="../slideLayouts/slideLayout7.xml"/><Relationship Id="rId27" Type="http://schemas.openxmlformats.org/officeDocument/2006/relationships/image" Target="../media/image18.svg"/><Relationship Id="rId30"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8.xml"/><Relationship Id="rId7" Type="http://schemas.openxmlformats.org/officeDocument/2006/relationships/image" Target="../media/image13.sv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2.png"/><Relationship Id="rId5" Type="http://schemas.openxmlformats.org/officeDocument/2006/relationships/slideLayout" Target="../slideLayouts/slideLayout7.xml"/><Relationship Id="rId4" Type="http://schemas.openxmlformats.org/officeDocument/2006/relationships/tags" Target="../tags/tag49.xml"/></Relationships>
</file>

<file path=ppt/slides/_rels/slide6.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slideLayout" Target="../slideLayouts/slideLayout7.xml"/><Relationship Id="rId18" Type="http://schemas.openxmlformats.org/officeDocument/2006/relationships/image" Target="../media/image23.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image" Target="../media/image22.png"/><Relationship Id="rId2" Type="http://schemas.openxmlformats.org/officeDocument/2006/relationships/tags" Target="../tags/tag51.xml"/><Relationship Id="rId16" Type="http://schemas.openxmlformats.org/officeDocument/2006/relationships/image" Target="../media/image21.wmf"/><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5" Type="http://schemas.openxmlformats.org/officeDocument/2006/relationships/oleObject" Target="../embeddings/oleObject1.bin"/><Relationship Id="rId10" Type="http://schemas.openxmlformats.org/officeDocument/2006/relationships/tags" Target="../tags/tag59.xml"/><Relationship Id="rId19" Type="http://schemas.openxmlformats.org/officeDocument/2006/relationships/image" Target="../media/image24.png"/><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slideLayout" Target="../slideLayouts/slideLayout7.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tags" Target="../tags/tag73.xml"/><Relationship Id="rId2" Type="http://schemas.openxmlformats.org/officeDocument/2006/relationships/tags" Target="../tags/tag63.xml"/><Relationship Id="rId16" Type="http://schemas.openxmlformats.org/officeDocument/2006/relationships/image" Target="../media/image26.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image" Target="../media/image25.png"/><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76.xml"/><Relationship Id="rId7" Type="http://schemas.openxmlformats.org/officeDocument/2006/relationships/tags" Target="../tags/tag8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10" Type="http://schemas.openxmlformats.org/officeDocument/2006/relationships/image" Target="../media/image27.png"/><Relationship Id="rId4" Type="http://schemas.openxmlformats.org/officeDocument/2006/relationships/tags" Target="../tags/tag77.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31.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图文框 14"/>
          <p:cNvSpPr/>
          <p:nvPr/>
        </p:nvSpPr>
        <p:spPr>
          <a:xfrm>
            <a:off x="0" y="0"/>
            <a:ext cx="12191365" cy="6858000"/>
          </a:xfrm>
          <a:prstGeom prst="frame">
            <a:avLst>
              <a:gd name="adj1" fmla="val 3500"/>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微软雅黑" panose="020B0503020204020204" charset="-122"/>
            </a:endParaRPr>
          </a:p>
        </p:txBody>
      </p:sp>
      <p:sp>
        <p:nvSpPr>
          <p:cNvPr id="6" name="圆角矩形 5"/>
          <p:cNvSpPr/>
          <p:nvPr/>
        </p:nvSpPr>
        <p:spPr>
          <a:xfrm>
            <a:off x="1086168" y="963295"/>
            <a:ext cx="10019665" cy="4931410"/>
          </a:xfrm>
          <a:prstGeom prst="roundRect">
            <a:avLst>
              <a:gd name="adj" fmla="val 0"/>
            </a:avLst>
          </a:prstGeom>
          <a:solidFill>
            <a:schemeClr val="bg1">
              <a:lumMod val="95000"/>
            </a:schemeClr>
          </a:solidFill>
          <a:ln>
            <a:noFill/>
          </a:ln>
          <a:effectLst>
            <a:outerShdw blurRad="330200" dist="2540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 name="文本框 1"/>
          <p:cNvSpPr txBox="1"/>
          <p:nvPr/>
        </p:nvSpPr>
        <p:spPr>
          <a:xfrm>
            <a:off x="2154555" y="2111375"/>
            <a:ext cx="7826375" cy="829945"/>
          </a:xfrm>
          <a:prstGeom prst="rect">
            <a:avLst/>
          </a:prstGeom>
          <a:noFill/>
        </p:spPr>
        <p:txBody>
          <a:bodyPr wrap="square" rtlCol="0">
            <a:spAutoFit/>
          </a:bodyPr>
          <a:lstStyle/>
          <a:p>
            <a:pPr algn="dist"/>
            <a:r>
              <a:rPr lang="zh-CN" altLang="en-US" sz="48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糖尿病性视网膜病变诊断</a:t>
            </a:r>
            <a:r>
              <a:rPr lang="en-US" altLang="zh-CN" sz="48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en-US" altLang="en-US" sz="48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Ⅳ</a:t>
            </a:r>
          </a:p>
        </p:txBody>
      </p:sp>
      <p:grpSp>
        <p:nvGrpSpPr>
          <p:cNvPr id="17" name="组合 16"/>
          <p:cNvGrpSpPr/>
          <p:nvPr/>
        </p:nvGrpSpPr>
        <p:grpSpPr>
          <a:xfrm>
            <a:off x="1224915" y="2052955"/>
            <a:ext cx="832485" cy="954405"/>
            <a:chOff x="4316" y="2680"/>
            <a:chExt cx="1560" cy="1788"/>
          </a:xfrm>
        </p:grpSpPr>
        <p:sp>
          <p:nvSpPr>
            <p:cNvPr id="9" name="任意多边形 8"/>
            <p:cNvSpPr/>
            <p:nvPr/>
          </p:nvSpPr>
          <p:spPr>
            <a:xfrm>
              <a:off x="4684" y="2680"/>
              <a:ext cx="1087" cy="605"/>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任意多边形 10"/>
            <p:cNvSpPr/>
            <p:nvPr/>
          </p:nvSpPr>
          <p:spPr>
            <a:xfrm>
              <a:off x="4316" y="3660"/>
              <a:ext cx="1560" cy="808"/>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grpSp>
        <p:nvGrpSpPr>
          <p:cNvPr id="16" name="组合 15"/>
          <p:cNvGrpSpPr/>
          <p:nvPr/>
        </p:nvGrpSpPr>
        <p:grpSpPr>
          <a:xfrm>
            <a:off x="10078085" y="2052955"/>
            <a:ext cx="912495" cy="954405"/>
            <a:chOff x="13430" y="2875"/>
            <a:chExt cx="1720" cy="1449"/>
          </a:xfrm>
        </p:grpSpPr>
        <p:sp>
          <p:nvSpPr>
            <p:cNvPr id="13" name="任意多边形 12"/>
            <p:cNvSpPr/>
            <p:nvPr/>
          </p:nvSpPr>
          <p:spPr>
            <a:xfrm flipH="1">
              <a:off x="13547" y="2875"/>
              <a:ext cx="1087" cy="426"/>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4" name="任意多边形 13"/>
            <p:cNvSpPr/>
            <p:nvPr/>
          </p:nvSpPr>
          <p:spPr>
            <a:xfrm flipH="1">
              <a:off x="13430" y="3658"/>
              <a:ext cx="1721" cy="666"/>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sp>
        <p:nvSpPr>
          <p:cNvPr id="24" name="文本框 23"/>
          <p:cNvSpPr txBox="1"/>
          <p:nvPr/>
        </p:nvSpPr>
        <p:spPr>
          <a:xfrm>
            <a:off x="2857015" y="5038090"/>
            <a:ext cx="6477972" cy="306705"/>
          </a:xfrm>
          <a:prstGeom prst="rect">
            <a:avLst/>
          </a:prstGeom>
          <a:noFill/>
        </p:spPr>
        <p:txBody>
          <a:bodyPr wrap="square" rtlCol="0">
            <a:spAutoFit/>
          </a:bodyPr>
          <a:lstStyle/>
          <a:p>
            <a:pPr algn="ct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汇报时间：</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2025/04/10</a:t>
            </a:r>
          </a:p>
        </p:txBody>
      </p:sp>
      <p:sp>
        <p:nvSpPr>
          <p:cNvPr id="27" name="文本框 26"/>
          <p:cNvSpPr txBox="1"/>
          <p:nvPr/>
        </p:nvSpPr>
        <p:spPr>
          <a:xfrm>
            <a:off x="2856865" y="4539729"/>
            <a:ext cx="6477636" cy="414020"/>
          </a:xfrm>
          <a:prstGeom prst="rect">
            <a:avLst/>
          </a:prstGeom>
          <a:noFill/>
        </p:spPr>
        <p:txBody>
          <a:bodyPr wrap="square" rtlCol="0">
            <a:noAutofit/>
          </a:bodyPr>
          <a:lstStyle/>
          <a:p>
            <a:pPr algn="ctr"/>
            <a:r>
              <a:rPr lang="en-US" altLang="zh-CN"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2250944 </a:t>
            </a:r>
            <a:r>
              <a:rPr lang="zh-CN" altLang="en-US"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谌乐俊杰</a:t>
            </a:r>
            <a:r>
              <a:rPr lang="en-US" altLang="zh-CN"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2250758 </a:t>
            </a:r>
            <a:r>
              <a:rPr lang="zh-CN" altLang="en-US"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林继申</a:t>
            </a:r>
            <a:r>
              <a:rPr lang="en-US" altLang="zh-CN"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2251941 </a:t>
            </a:r>
            <a:r>
              <a:rPr lang="zh-CN" altLang="en-US"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王成威</a:t>
            </a:r>
          </a:p>
        </p:txBody>
      </p:sp>
      <p:grpSp>
        <p:nvGrpSpPr>
          <p:cNvPr id="34" name="组合 33"/>
          <p:cNvGrpSpPr/>
          <p:nvPr/>
        </p:nvGrpSpPr>
        <p:grpSpPr>
          <a:xfrm>
            <a:off x="3813810" y="3269615"/>
            <a:ext cx="4452620" cy="467995"/>
            <a:chOff x="6094" y="6052"/>
            <a:chExt cx="7012" cy="737"/>
          </a:xfrm>
        </p:grpSpPr>
        <p:sp>
          <p:nvSpPr>
            <p:cNvPr id="29" name="圆角矩形 28"/>
            <p:cNvSpPr/>
            <p:nvPr/>
          </p:nvSpPr>
          <p:spPr>
            <a:xfrm>
              <a:off x="6094" y="6052"/>
              <a:ext cx="7012" cy="737"/>
            </a:xfrm>
            <a:prstGeom prst="roundRect">
              <a:avLst>
                <a:gd name="adj" fmla="val 50000"/>
              </a:avLst>
            </a:prstGeom>
            <a:gradFill>
              <a:gsLst>
                <a:gs pos="0">
                  <a:srgbClr val="0B2780"/>
                </a:gs>
                <a:gs pos="100000">
                  <a:srgbClr val="091D6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nvSpPr>
          <p:spPr>
            <a:xfrm>
              <a:off x="6908" y="6138"/>
              <a:ext cx="5778" cy="580"/>
            </a:xfrm>
            <a:prstGeom prst="rect">
              <a:avLst/>
            </a:prstGeom>
            <a:noFill/>
          </p:spPr>
          <p:txBody>
            <a:bodyPr wrap="square" rtlCol="0">
              <a:spAutoFit/>
            </a:bodyPr>
            <a:lstStyle/>
            <a:p>
              <a:pPr algn="ctr"/>
              <a:r>
                <a:rPr lang="zh-CN" b="1" dirty="0">
                  <a:solidFill>
                    <a:schemeClr val="bg1"/>
                  </a:solidFill>
                  <a:latin typeface="微软雅黑" panose="020B0503020204020204" charset="-122"/>
                  <a:ea typeface="微软雅黑" panose="020B0503020204020204" charset="-122"/>
                  <a:cs typeface="微软雅黑" panose="020B0503020204020204" charset="-122"/>
                </a:rPr>
                <a:t>专业方向综合项目</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第七组</a:t>
              </a:r>
            </a:p>
          </p:txBody>
        </p:sp>
        <p:sp>
          <p:nvSpPr>
            <p:cNvPr id="32" name="椭圆 31"/>
            <p:cNvSpPr>
              <a:spLocks noChangeAspect="1"/>
            </p:cNvSpPr>
            <p:nvPr/>
          </p:nvSpPr>
          <p:spPr>
            <a:xfrm>
              <a:off x="6180" y="6137"/>
              <a:ext cx="567" cy="5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33" name="图片 32" descr="templates\docerresourceshop\icons\\343435383230363b343132373739303bcbd1cbf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 y="6222"/>
              <a:ext cx="397" cy="397"/>
            </a:xfrm>
            <a:prstGeom prst="rect">
              <a:avLst/>
            </a:prstGeom>
          </p:spPr>
        </p:pic>
      </p:grpSp>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1343595" y="252729"/>
            <a:ext cx="595675" cy="576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9" name="文本框 38"/>
          <p:cNvSpPr txBox="1"/>
          <p:nvPr>
            <p:custDataLst>
              <p:tags r:id="rId1"/>
            </p:custDataLst>
          </p:nvPr>
        </p:nvSpPr>
        <p:spPr>
          <a:xfrm>
            <a:off x="5626367" y="1192675"/>
            <a:ext cx="2891039" cy="398780"/>
          </a:xfrm>
          <a:prstGeom prst="rect">
            <a:avLst/>
          </a:prstGeom>
          <a:noFill/>
        </p:spPr>
        <p:txBody>
          <a:bodyPr wrap="square" rtlCol="0">
            <a:spAutoFit/>
          </a:bodyPr>
          <a:lstStyle/>
          <a:p>
            <a:pPr algn="l"/>
            <a:r>
              <a:rPr lang="zh-CN" altLang="en-US" sz="2000" b="1">
                <a:solidFill>
                  <a:schemeClr val="bg2">
                    <a:lumMod val="25000"/>
                  </a:schemeClr>
                </a:solidFill>
                <a:latin typeface="微软雅黑" panose="020B0503020204020204" charset="-122"/>
                <a:ea typeface="微软雅黑" panose="020B0503020204020204" charset="-122"/>
              </a:rPr>
              <a:t>代码改进方案</a:t>
            </a:r>
          </a:p>
        </p:txBody>
      </p:sp>
      <p:sp>
        <p:nvSpPr>
          <p:cNvPr id="40" name="文本框 39"/>
          <p:cNvSpPr txBox="1"/>
          <p:nvPr>
            <p:custDataLst>
              <p:tags r:id="rId2"/>
            </p:custDataLst>
          </p:nvPr>
        </p:nvSpPr>
        <p:spPr>
          <a:xfrm>
            <a:off x="5626367" y="1585551"/>
            <a:ext cx="6285598" cy="461698"/>
          </a:xfrm>
          <a:prstGeom prst="rect">
            <a:avLst/>
          </a:prstGeom>
          <a:noFill/>
        </p:spPr>
        <p:txBody>
          <a:bodyPr wrap="square" rtlCol="0">
            <a:noAutofit/>
          </a:bodyPr>
          <a:lstStyle/>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在二值化时，选择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0.1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作为掩码图像的二值化分界点即可。</a:t>
            </a:r>
          </a:p>
        </p:txBody>
      </p:sp>
      <p:pic>
        <p:nvPicPr>
          <p:cNvPr id="6" name="图片 5"/>
          <p:cNvPicPr>
            <a:picLocks noChangeAspect="1"/>
          </p:cNvPicPr>
          <p:nvPr/>
        </p:nvPicPr>
        <p:blipFill>
          <a:blip r:embed="rId8"/>
          <a:stretch>
            <a:fillRect/>
          </a:stretch>
        </p:blipFill>
        <p:spPr>
          <a:xfrm>
            <a:off x="280035" y="1290060"/>
            <a:ext cx="5176520" cy="2588260"/>
          </a:xfrm>
          <a:prstGeom prst="rect">
            <a:avLst/>
          </a:prstGeom>
        </p:spPr>
      </p:pic>
      <p:pic>
        <p:nvPicPr>
          <p:cNvPr id="7" name="图片 6" descr="工作簿1_Sheet1(5)"/>
          <p:cNvPicPr>
            <a:picLocks noChangeAspect="1"/>
          </p:cNvPicPr>
          <p:nvPr/>
        </p:nvPicPr>
        <p:blipFill>
          <a:blip r:embed="rId9"/>
          <a:stretch>
            <a:fillRect/>
          </a:stretch>
        </p:blipFill>
        <p:spPr>
          <a:xfrm>
            <a:off x="296679" y="4720866"/>
            <a:ext cx="5176520" cy="1579245"/>
          </a:xfrm>
          <a:prstGeom prst="rect">
            <a:avLst/>
          </a:prstGeom>
        </p:spPr>
      </p:pic>
      <p:sp>
        <p:nvSpPr>
          <p:cNvPr id="8" name="文本框 7"/>
          <p:cNvSpPr txBox="1"/>
          <p:nvPr>
            <p:custDataLst>
              <p:tags r:id="rId3"/>
            </p:custDataLst>
          </p:nvPr>
        </p:nvSpPr>
        <p:spPr>
          <a:xfrm>
            <a:off x="5626367" y="2292000"/>
            <a:ext cx="2891039" cy="398780"/>
          </a:xfrm>
          <a:prstGeom prst="rect">
            <a:avLst/>
          </a:prstGeom>
          <a:noFill/>
        </p:spPr>
        <p:txBody>
          <a:bodyPr wrap="square" rtlCol="0">
            <a:spAutoFit/>
          </a:bodyPr>
          <a:lstStyle/>
          <a:p>
            <a:pPr algn="l"/>
            <a:r>
              <a:rPr lang="zh-CN" altLang="en-US" sz="2000" b="1">
                <a:solidFill>
                  <a:schemeClr val="bg2">
                    <a:lumMod val="25000"/>
                  </a:schemeClr>
                </a:solidFill>
                <a:latin typeface="微软雅黑" panose="020B0503020204020204" charset="-122"/>
                <a:ea typeface="微软雅黑" panose="020B0503020204020204" charset="-122"/>
              </a:rPr>
              <a:t>评估结果</a:t>
            </a:r>
          </a:p>
        </p:txBody>
      </p:sp>
      <p:sp>
        <p:nvSpPr>
          <p:cNvPr id="13" name="文本框 12"/>
          <p:cNvSpPr txBox="1"/>
          <p:nvPr>
            <p:custDataLst>
              <p:tags r:id="rId4"/>
            </p:custDataLst>
          </p:nvPr>
        </p:nvSpPr>
        <p:spPr>
          <a:xfrm>
            <a:off x="5626367" y="2690780"/>
            <a:ext cx="6171031" cy="3700014"/>
          </a:xfrm>
          <a:prstGeom prst="rect">
            <a:avLst/>
          </a:prstGeom>
          <a:noFill/>
        </p:spPr>
        <p:txBody>
          <a:bodyPr wrap="square" rtlCol="0">
            <a:noAutofit/>
          </a:bodyPr>
          <a:lstStyle/>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掩码图像的背景像素（黑色）占比极高，而目标像素（灰色）的占比极低，导致类别极度不平衡。所以准确率超过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99%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是正常现象，因为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99%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以上的像素是背景，即使预测掩码图像未能准确标识出目标像素，预测全为背景准确率也有 </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99%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以上。</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所以本项目中准确率没有什么参考价值</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。而其余四个指标都有一定参考价值。</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结果不太理想，有参考价值的指标都比较低，原因可能是</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基础</a:t>
            </a:r>
            <a:r>
              <a:rPr lang="en-US" altLang="zh-CN" b="1" dirty="0" err="1">
                <a:solidFill>
                  <a:schemeClr val="bg2">
                    <a:lumMod val="25000"/>
                  </a:schemeClr>
                </a:solidFill>
                <a:latin typeface="微软雅黑" panose="020B0503020204020204" charset="-122"/>
                <a:ea typeface="微软雅黑" panose="020B0503020204020204" charset="-122"/>
                <a:cs typeface="微软雅黑" panose="020B0503020204020204" charset="-122"/>
              </a:rPr>
              <a:t>UNet</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模型本身存在限制，训练轮次可能也不够</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，可以引进更加高级有效的模型，同时增加训练轮次来优化结果。</a:t>
            </a:r>
          </a:p>
        </p:txBody>
      </p:sp>
      <p:pic>
        <p:nvPicPr>
          <p:cNvPr id="3" name="图片 2"/>
          <p:cNvPicPr>
            <a:picLocks noChangeAspect="1"/>
          </p:cNvPicPr>
          <p:nvPr/>
        </p:nvPicPr>
        <p:blipFill>
          <a:blip r:embed="rId10">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5" name="文本框 4"/>
          <p:cNvSpPr txBox="1"/>
          <p:nvPr>
            <p:custDataLst>
              <p:tags r:id="rId5"/>
            </p:custDataLst>
          </p:nvPr>
        </p:nvSpPr>
        <p:spPr>
          <a:xfrm>
            <a:off x="421641" y="121285"/>
            <a:ext cx="3395448" cy="46166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代码修复</a:t>
            </a:r>
          </a:p>
        </p:txBody>
      </p:sp>
      <p:sp>
        <p:nvSpPr>
          <p:cNvPr id="10" name="文本框 9"/>
          <p:cNvSpPr txBox="1"/>
          <p:nvPr>
            <p:custDataLst>
              <p:tags r:id="rId6"/>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Code Repair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p:cNvPicPr>
            <a:picLocks noChangeAspect="1"/>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2604135" y="1395095"/>
            <a:ext cx="1720850" cy="1720850"/>
          </a:xfrm>
          <a:prstGeom prst="rect">
            <a:avLst/>
          </a:prstGeom>
        </p:spPr>
      </p:pic>
      <p:sp>
        <p:nvSpPr>
          <p:cNvPr id="3" name="文本框 2"/>
          <p:cNvSpPr txBox="1"/>
          <p:nvPr/>
        </p:nvSpPr>
        <p:spPr>
          <a:xfrm>
            <a:off x="4758690" y="1687195"/>
            <a:ext cx="5033010" cy="1015663"/>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THREE</a:t>
            </a:r>
          </a:p>
        </p:txBody>
      </p:sp>
      <p:cxnSp>
        <p:nvCxnSpPr>
          <p:cNvPr id="5" name="直接连接符 4"/>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4"/>
            </p:custDataLst>
          </p:nvPr>
        </p:nvSpPr>
        <p:spPr>
          <a:xfrm>
            <a:off x="1645285" y="3320415"/>
            <a:ext cx="8901430" cy="707886"/>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模型训练与测试</a:t>
            </a:r>
          </a:p>
        </p:txBody>
      </p:sp>
      <p:sp>
        <p:nvSpPr>
          <p:cNvPr id="6" name="文本框 5"/>
          <p:cNvSpPr txBox="1"/>
          <p:nvPr/>
        </p:nvSpPr>
        <p:spPr>
          <a:xfrm>
            <a:off x="1645285" y="4176395"/>
            <a:ext cx="8901430" cy="1497654"/>
          </a:xfrm>
          <a:prstGeom prst="rect">
            <a:avLst/>
          </a:prstGeom>
          <a:noFill/>
        </p:spPr>
        <p:txBody>
          <a:bodyPr wrap="square" rtlCol="0">
            <a:spAutoFit/>
          </a:bodyPr>
          <a:lstStyle/>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数据预处理</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模型选择与优化</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训练与测试</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结果分析与讨论</a:t>
            </a:r>
          </a:p>
        </p:txBody>
      </p:sp>
      <p:pic>
        <p:nvPicPr>
          <p:cNvPr id="8" name="图片 7"/>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任意多边形 35"/>
          <p:cNvSpPr/>
          <p:nvPr>
            <p:custDataLst>
              <p:tags r:id="rId1"/>
            </p:custDataLst>
          </p:nvPr>
        </p:nvSpPr>
        <p:spPr>
          <a:xfrm>
            <a:off x="1768475" y="2651760"/>
            <a:ext cx="8519160" cy="2148840"/>
          </a:xfrm>
          <a:custGeom>
            <a:avLst/>
            <a:gdLst>
              <a:gd name="connisteX0" fmla="*/ 0 w 8519160"/>
              <a:gd name="connsiteY0" fmla="*/ 0 h 2148840"/>
              <a:gd name="connisteX1" fmla="*/ 3048000 w 8519160"/>
              <a:gd name="connsiteY1" fmla="*/ 2148840 h 2148840"/>
              <a:gd name="connisteX2" fmla="*/ 5897880 w 8519160"/>
              <a:gd name="connsiteY2" fmla="*/ 838200 h 2148840"/>
              <a:gd name="connisteX3" fmla="*/ 8519160 w 8519160"/>
              <a:gd name="connsiteY3" fmla="*/ 1264920 h 2148840"/>
            </a:gdLst>
            <a:ahLst/>
            <a:cxnLst>
              <a:cxn ang="0">
                <a:pos x="connisteX0" y="connsiteY0"/>
              </a:cxn>
              <a:cxn ang="0">
                <a:pos x="connisteX1" y="connsiteY1"/>
              </a:cxn>
              <a:cxn ang="0">
                <a:pos x="connisteX2" y="connsiteY2"/>
              </a:cxn>
              <a:cxn ang="0">
                <a:pos x="connisteX3" y="connsiteY3"/>
              </a:cxn>
            </a:cxnLst>
            <a:rect l="l" t="t" r="r" b="b"/>
            <a:pathLst>
              <a:path w="8519160" h="2148840">
                <a:moveTo>
                  <a:pt x="0" y="0"/>
                </a:moveTo>
                <a:lnTo>
                  <a:pt x="3048000" y="2148840"/>
                </a:lnTo>
                <a:lnTo>
                  <a:pt x="5897880" y="838200"/>
                </a:lnTo>
                <a:lnTo>
                  <a:pt x="8519160" y="1264920"/>
                </a:lnTo>
              </a:path>
            </a:pathLst>
          </a:custGeom>
          <a:noFill/>
          <a:ln>
            <a:gradFill>
              <a:gsLst>
                <a:gs pos="0">
                  <a:srgbClr val="0B2780"/>
                </a:gs>
                <a:gs pos="100000">
                  <a:srgbClr val="091D66"/>
                </a:gs>
              </a:gsLst>
              <a:lin ang="5400000" scaled="1"/>
            </a:gradFill>
          </a:ln>
          <a:effectLst>
            <a:outerShdw blurRad="76200" dist="88900" dir="5400000" algn="t" rotWithShape="0">
              <a:srgbClr val="0B278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8" name="椭圆 7"/>
          <p:cNvSpPr/>
          <p:nvPr>
            <p:custDataLst>
              <p:tags r:id="rId2"/>
            </p:custDataLst>
          </p:nvPr>
        </p:nvSpPr>
        <p:spPr>
          <a:xfrm>
            <a:off x="1436370" y="2319655"/>
            <a:ext cx="627380" cy="627380"/>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21" name="图片 20" descr="templates\docerresourceshop\icons\\32313538363435363b32313538363435353bc2dbcec4c9eab1a8"/>
          <p:cNvPicPr/>
          <p:nvPr>
            <p:custDataLst>
              <p:tags r:id="rId3"/>
            </p:custDataLst>
          </p:nvPr>
        </p:nvPicPr>
        <p:blipFill>
          <a:blip r:embed="rId29">
            <a:extLst>
              <a:ext uri="{96DAC541-7B7A-43D3-8B79-37D633B846F1}">
                <asvg:svgBlip xmlns:asvg="http://schemas.microsoft.com/office/drawing/2016/SVG/main" r:embed="rId30"/>
              </a:ext>
            </a:extLst>
          </a:blip>
          <a:stretch>
            <a:fillRect/>
          </a:stretch>
        </p:blipFill>
        <p:spPr>
          <a:xfrm>
            <a:off x="1556385" y="2439670"/>
            <a:ext cx="387350" cy="387350"/>
          </a:xfrm>
          <a:prstGeom prst="rect">
            <a:avLst/>
          </a:prstGeom>
        </p:spPr>
      </p:pic>
      <p:grpSp>
        <p:nvGrpSpPr>
          <p:cNvPr id="9" name="组合 8"/>
          <p:cNvGrpSpPr/>
          <p:nvPr>
            <p:custDataLst>
              <p:tags r:id="rId4"/>
            </p:custDataLst>
          </p:nvPr>
        </p:nvGrpSpPr>
        <p:grpSpPr>
          <a:xfrm>
            <a:off x="989330" y="1617980"/>
            <a:ext cx="1522095" cy="504190"/>
            <a:chOff x="664" y="4895"/>
            <a:chExt cx="2397" cy="794"/>
          </a:xfrm>
        </p:grpSpPr>
        <p:sp>
          <p:nvSpPr>
            <p:cNvPr id="47" name="圆角矩形 46"/>
            <p:cNvSpPr/>
            <p:nvPr>
              <p:custDataLst>
                <p:tags r:id="rId26"/>
              </p:custDataLst>
            </p:nvPr>
          </p:nvSpPr>
          <p:spPr>
            <a:xfrm>
              <a:off x="664" y="4895"/>
              <a:ext cx="2397" cy="794"/>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8" name="文本框 47"/>
            <p:cNvSpPr txBox="1"/>
            <p:nvPr>
              <p:custDataLst>
                <p:tags r:id="rId27"/>
              </p:custDataLst>
            </p:nvPr>
          </p:nvSpPr>
          <p:spPr>
            <a:xfrm>
              <a:off x="986" y="4978"/>
              <a:ext cx="1754"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数据集</a:t>
              </a:r>
            </a:p>
          </p:txBody>
        </p:sp>
      </p:grpSp>
      <p:sp>
        <p:nvSpPr>
          <p:cNvPr id="33" name="文本框 32"/>
          <p:cNvSpPr txBox="1"/>
          <p:nvPr>
            <p:custDataLst>
              <p:tags r:id="rId5"/>
            </p:custDataLst>
          </p:nvPr>
        </p:nvSpPr>
        <p:spPr>
          <a:xfrm>
            <a:off x="480060" y="3514524"/>
            <a:ext cx="2695575" cy="1341521"/>
          </a:xfrm>
          <a:prstGeom prst="rect">
            <a:avLst/>
          </a:prstGeom>
          <a:noFill/>
        </p:spPr>
        <p:txBody>
          <a:bodyPr wrap="square" rtlCol="0">
            <a:spAutoFit/>
          </a:bodyPr>
          <a:lstStyle/>
          <a:p>
            <a:pPr algn="l">
              <a:lnSpc>
                <a:spcPct val="130000"/>
              </a:lnSpc>
              <a:spcBef>
                <a:spcPts val="0"/>
              </a:spcBef>
              <a:spcAft>
                <a:spcPts val="0"/>
              </a:spcAft>
            </a:pP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DDR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数据集包含图像和对应的掩码文件，掩码按任务分为</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EX</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HE</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MA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和</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SE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四类，采用</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en-US" altLang="zh-CN" sz="1600" dirty="0" err="1">
                <a:solidFill>
                  <a:schemeClr val="bg2">
                    <a:lumMod val="25000"/>
                  </a:schemeClr>
                </a:solidFill>
                <a:latin typeface="微软雅黑" panose="020B0503020204020204" charset="-122"/>
                <a:ea typeface="微软雅黑" panose="020B0503020204020204" charset="-122"/>
                <a:cs typeface="微软雅黑" panose="020B0503020204020204" charset="-122"/>
              </a:rPr>
              <a:t>tif</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格式存储。</a:t>
            </a:r>
          </a:p>
        </p:txBody>
      </p:sp>
      <p:sp>
        <p:nvSpPr>
          <p:cNvPr id="10" name="文本框 9"/>
          <p:cNvSpPr txBox="1"/>
          <p:nvPr>
            <p:custDataLst>
              <p:tags r:id="rId6"/>
            </p:custDataLst>
          </p:nvPr>
        </p:nvSpPr>
        <p:spPr>
          <a:xfrm>
            <a:off x="3656330" y="2187575"/>
            <a:ext cx="2534285" cy="1341521"/>
          </a:xfrm>
          <a:prstGeom prst="rect">
            <a:avLst/>
          </a:prstGeom>
          <a:noFill/>
        </p:spPr>
        <p:txBody>
          <a:bodyPr wrap="square" rtlCol="0">
            <a:spAutoFit/>
          </a:bodyPr>
          <a:lstStyle/>
          <a:p>
            <a:pPr algn="l">
              <a:lnSpc>
                <a:spcPct val="130000"/>
              </a:lnSpc>
              <a:spcBef>
                <a:spcPts val="0"/>
              </a:spcBef>
              <a:spcAft>
                <a:spcPts val="0"/>
              </a:spcAft>
            </a:pP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通过</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en-US" altLang="zh-CN" sz="1600" b="1" dirty="0" err="1">
                <a:solidFill>
                  <a:schemeClr val="bg2">
                    <a:lumMod val="25000"/>
                  </a:schemeClr>
                </a:solidFill>
                <a:latin typeface="微软雅黑" panose="020B0503020204020204" charset="-122"/>
                <a:ea typeface="微软雅黑" panose="020B0503020204020204" charset="-122"/>
                <a:cs typeface="微软雅黑" panose="020B0503020204020204" charset="-122"/>
              </a:rPr>
              <a:t>SimpleITK</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读取图像和掩码，</a:t>
            </a:r>
            <a:r>
              <a:rPr lang="zh-CN" altLang="en-US"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生成</a:t>
            </a:r>
            <a:r>
              <a:rPr lang="en-US" altLang="zh-CN"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5 </a:t>
            </a:r>
            <a:r>
              <a:rPr lang="zh-CN" altLang="en-US"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通道的目标掩码（背景</a:t>
            </a:r>
            <a:r>
              <a:rPr lang="en-US" altLang="zh-CN"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+ 4 </a:t>
            </a:r>
            <a:r>
              <a:rPr lang="zh-CN" altLang="en-US"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个任务），并归一化到</a:t>
            </a:r>
            <a:r>
              <a:rPr lang="en-US" altLang="zh-CN"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[0, 1]</a:t>
            </a:r>
            <a:r>
              <a:rPr lang="zh-CN" altLang="en-US"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p>
        </p:txBody>
      </p:sp>
      <p:grpSp>
        <p:nvGrpSpPr>
          <p:cNvPr id="11" name="组合 10"/>
          <p:cNvGrpSpPr/>
          <p:nvPr>
            <p:custDataLst>
              <p:tags r:id="rId7"/>
            </p:custDataLst>
          </p:nvPr>
        </p:nvGrpSpPr>
        <p:grpSpPr>
          <a:xfrm>
            <a:off x="4019550" y="5219065"/>
            <a:ext cx="1525905" cy="504190"/>
            <a:chOff x="658" y="4895"/>
            <a:chExt cx="2403" cy="794"/>
          </a:xfrm>
        </p:grpSpPr>
        <p:sp>
          <p:nvSpPr>
            <p:cNvPr id="12" name="圆角矩形 11"/>
            <p:cNvSpPr/>
            <p:nvPr>
              <p:custDataLst>
                <p:tags r:id="rId24"/>
              </p:custDataLst>
            </p:nvPr>
          </p:nvSpPr>
          <p:spPr>
            <a:xfrm>
              <a:off x="664" y="4895"/>
              <a:ext cx="2397" cy="794"/>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4" name="文本框 13"/>
            <p:cNvSpPr txBox="1"/>
            <p:nvPr>
              <p:custDataLst>
                <p:tags r:id="rId25"/>
              </p:custDataLst>
            </p:nvPr>
          </p:nvSpPr>
          <p:spPr>
            <a:xfrm>
              <a:off x="658" y="4978"/>
              <a:ext cx="2403"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加载方式</a:t>
              </a:r>
            </a:p>
          </p:txBody>
        </p:sp>
      </p:grpSp>
      <p:sp>
        <p:nvSpPr>
          <p:cNvPr id="16" name="椭圆 15"/>
          <p:cNvSpPr/>
          <p:nvPr>
            <p:custDataLst>
              <p:tags r:id="rId8"/>
            </p:custDataLst>
          </p:nvPr>
        </p:nvSpPr>
        <p:spPr>
          <a:xfrm>
            <a:off x="7293610" y="3192780"/>
            <a:ext cx="627380" cy="627380"/>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18" name="组合 17"/>
          <p:cNvGrpSpPr/>
          <p:nvPr>
            <p:custDataLst>
              <p:tags r:id="rId9"/>
            </p:custDataLst>
          </p:nvPr>
        </p:nvGrpSpPr>
        <p:grpSpPr>
          <a:xfrm>
            <a:off x="6846570" y="2491105"/>
            <a:ext cx="1522095" cy="504190"/>
            <a:chOff x="664" y="4895"/>
            <a:chExt cx="2397" cy="794"/>
          </a:xfrm>
        </p:grpSpPr>
        <p:sp>
          <p:nvSpPr>
            <p:cNvPr id="20" name="圆角矩形 19"/>
            <p:cNvSpPr/>
            <p:nvPr>
              <p:custDataLst>
                <p:tags r:id="rId22"/>
              </p:custDataLst>
            </p:nvPr>
          </p:nvSpPr>
          <p:spPr>
            <a:xfrm>
              <a:off x="664" y="4895"/>
              <a:ext cx="2397" cy="794"/>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2" name="文本框 21"/>
            <p:cNvSpPr txBox="1"/>
            <p:nvPr>
              <p:custDataLst>
                <p:tags r:id="rId23"/>
              </p:custDataLst>
            </p:nvPr>
          </p:nvSpPr>
          <p:spPr>
            <a:xfrm>
              <a:off x="665" y="4978"/>
              <a:ext cx="2396"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数据增强</a:t>
              </a:r>
            </a:p>
          </p:txBody>
        </p:sp>
      </p:grpSp>
      <p:sp>
        <p:nvSpPr>
          <p:cNvPr id="23" name="文本框 22"/>
          <p:cNvSpPr txBox="1"/>
          <p:nvPr>
            <p:custDataLst>
              <p:tags r:id="rId10"/>
            </p:custDataLst>
          </p:nvPr>
        </p:nvSpPr>
        <p:spPr>
          <a:xfrm>
            <a:off x="5901848" y="4230370"/>
            <a:ext cx="3692525" cy="2331085"/>
          </a:xfrm>
          <a:prstGeom prst="rect">
            <a:avLst/>
          </a:prstGeom>
          <a:noFill/>
        </p:spPr>
        <p:txBody>
          <a:bodyPr wrap="square" rtlCol="0">
            <a:spAutoFit/>
          </a:bodyPr>
          <a:lstStyle/>
          <a:p>
            <a:pPr algn="l">
              <a:lnSpc>
                <a:spcPct val="130000"/>
              </a:lnSpc>
              <a:spcBef>
                <a:spcPts val="0"/>
              </a:spcBef>
              <a:spcAft>
                <a:spcPts val="0"/>
              </a:spcAft>
            </a:pP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针对训练集，应用了多种变换：</a:t>
            </a:r>
          </a:p>
          <a:p>
            <a:pPr marL="342900" indent="-342900" algn="l">
              <a:lnSpc>
                <a:spcPct val="130000"/>
              </a:lnSpc>
              <a:spcBef>
                <a:spcPts val="0"/>
              </a:spcBef>
              <a:spcAft>
                <a:spcPts val="0"/>
              </a:spcAft>
              <a:buAutoNum type="arabicPeriod"/>
            </a:pP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调整大小至</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656</a:t>
            </a:r>
            <a:r>
              <a:rPr lang="en-US"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656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像素后随机裁剪至</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640</a:t>
            </a:r>
            <a:r>
              <a:rPr lang="en-US"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640</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p>
          <a:p>
            <a:pPr marL="342900" indent="-342900" algn="l">
              <a:lnSpc>
                <a:spcPct val="130000"/>
              </a:lnSpc>
              <a:spcBef>
                <a:spcPts val="0"/>
              </a:spcBef>
              <a:spcAft>
                <a:spcPts val="0"/>
              </a:spcAft>
              <a:buAutoNum type="arabicPeriod"/>
            </a:pP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随机</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90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度旋转、水平翻转和垂直翻转；</a:t>
            </a:r>
          </a:p>
          <a:p>
            <a:pPr marL="342900" indent="-342900" algn="l">
              <a:lnSpc>
                <a:spcPct val="130000"/>
              </a:lnSpc>
              <a:spcBef>
                <a:spcPts val="0"/>
              </a:spcBef>
              <a:spcAft>
                <a:spcPts val="0"/>
              </a:spcAft>
              <a:buAutoNum type="arabicPeriod"/>
            </a:pP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使用</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CLAHE</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（对比度受限自适应直方图均衡化）增强图像对比度。</a:t>
            </a:r>
          </a:p>
        </p:txBody>
      </p:sp>
      <p:sp>
        <p:nvSpPr>
          <p:cNvPr id="25" name="椭圆 24"/>
          <p:cNvSpPr/>
          <p:nvPr>
            <p:custDataLst>
              <p:tags r:id="rId11"/>
            </p:custDataLst>
          </p:nvPr>
        </p:nvSpPr>
        <p:spPr>
          <a:xfrm>
            <a:off x="4470718" y="4440555"/>
            <a:ext cx="627380" cy="627380"/>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7" name="文本框 26"/>
          <p:cNvSpPr txBox="1"/>
          <p:nvPr>
            <p:custDataLst>
              <p:tags r:id="rId12"/>
            </p:custDataLst>
          </p:nvPr>
        </p:nvSpPr>
        <p:spPr>
          <a:xfrm>
            <a:off x="8745219" y="2676854"/>
            <a:ext cx="3038475" cy="701346"/>
          </a:xfrm>
          <a:prstGeom prst="rect">
            <a:avLst/>
          </a:prstGeom>
          <a:noFill/>
        </p:spPr>
        <p:txBody>
          <a:bodyPr wrap="square" rtlCol="0">
            <a:spAutoFit/>
          </a:bodyPr>
          <a:lstStyle/>
          <a:p>
            <a:pPr algn="l">
              <a:lnSpc>
                <a:spcPct val="130000"/>
              </a:lnSpc>
              <a:spcBef>
                <a:spcPts val="0"/>
              </a:spcBef>
              <a:spcAft>
                <a:spcPts val="0"/>
              </a:spcAft>
            </a:pP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调整大小至</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642</a:t>
            </a:r>
            <a:r>
              <a:rPr lang="en-US"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642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后中心裁剪至</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640</a:t>
            </a:r>
            <a:r>
              <a:rPr lang="en-US"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640</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，无随机增强。</a:t>
            </a:r>
          </a:p>
        </p:txBody>
      </p:sp>
      <p:grpSp>
        <p:nvGrpSpPr>
          <p:cNvPr id="28" name="组合 27"/>
          <p:cNvGrpSpPr/>
          <p:nvPr>
            <p:custDataLst>
              <p:tags r:id="rId13"/>
            </p:custDataLst>
          </p:nvPr>
        </p:nvGrpSpPr>
        <p:grpSpPr>
          <a:xfrm>
            <a:off x="9503410" y="4296410"/>
            <a:ext cx="1522095" cy="504190"/>
            <a:chOff x="664" y="4895"/>
            <a:chExt cx="2397" cy="794"/>
          </a:xfrm>
        </p:grpSpPr>
        <p:sp>
          <p:nvSpPr>
            <p:cNvPr id="29" name="圆角矩形 28"/>
            <p:cNvSpPr/>
            <p:nvPr>
              <p:custDataLst>
                <p:tags r:id="rId20"/>
              </p:custDataLst>
            </p:nvPr>
          </p:nvSpPr>
          <p:spPr>
            <a:xfrm>
              <a:off x="664" y="4895"/>
              <a:ext cx="2397" cy="794"/>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custDataLst>
                <p:tags r:id="rId21"/>
              </p:custDataLst>
            </p:nvPr>
          </p:nvSpPr>
          <p:spPr>
            <a:xfrm>
              <a:off x="986" y="4978"/>
              <a:ext cx="1754" cy="628"/>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验证集</a:t>
              </a:r>
            </a:p>
          </p:txBody>
        </p:sp>
      </p:grpSp>
      <p:sp>
        <p:nvSpPr>
          <p:cNvPr id="32" name="椭圆 31"/>
          <p:cNvSpPr/>
          <p:nvPr>
            <p:custDataLst>
              <p:tags r:id="rId14"/>
            </p:custDataLst>
          </p:nvPr>
        </p:nvSpPr>
        <p:spPr>
          <a:xfrm>
            <a:off x="9951085" y="3541395"/>
            <a:ext cx="627380" cy="627380"/>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37" name="图片 36" descr="templates\docerresourceshop\icons\\32313538343833323b32313538343832393bc2dbcec4c1e9b8d0"/>
          <p:cNvPicPr/>
          <p:nvPr>
            <p:custDataLst>
              <p:tags r:id="rId15"/>
            </p:custDataLst>
          </p:nvPr>
        </p:nvPicPr>
        <p:blipFill>
          <a:blip r:embed="rId31">
            <a:extLst>
              <a:ext uri="{96DAC541-7B7A-43D3-8B79-37D633B846F1}">
                <asvg:svgBlip xmlns:asvg="http://schemas.microsoft.com/office/drawing/2016/SVG/main" r:embed="rId32"/>
              </a:ext>
            </a:extLst>
          </a:blip>
          <a:stretch>
            <a:fillRect/>
          </a:stretch>
        </p:blipFill>
        <p:spPr>
          <a:xfrm>
            <a:off x="4590415" y="4560570"/>
            <a:ext cx="387350" cy="387350"/>
          </a:xfrm>
          <a:prstGeom prst="rect">
            <a:avLst/>
          </a:prstGeom>
        </p:spPr>
      </p:pic>
      <p:pic>
        <p:nvPicPr>
          <p:cNvPr id="38" name="图片 37" descr="templates\docerresourceshop\icons\\32313538343833323b32313538343832363bc2dbcec4c6dabfaf"/>
          <p:cNvPicPr/>
          <p:nvPr>
            <p:custDataLst>
              <p:tags r:id="rId16"/>
            </p:custDataLst>
          </p:nvPr>
        </p:nvPicPr>
        <p:blipFill>
          <a:blip r:embed="rId33">
            <a:extLst>
              <a:ext uri="{96DAC541-7B7A-43D3-8B79-37D633B846F1}">
                <asvg:svgBlip xmlns:asvg="http://schemas.microsoft.com/office/drawing/2016/SVG/main" r:embed="rId34"/>
              </a:ext>
            </a:extLst>
          </a:blip>
          <a:stretch>
            <a:fillRect/>
          </a:stretch>
        </p:blipFill>
        <p:spPr>
          <a:xfrm>
            <a:off x="10071100" y="3661410"/>
            <a:ext cx="387350" cy="387350"/>
          </a:xfrm>
          <a:prstGeom prst="rect">
            <a:avLst/>
          </a:prstGeom>
        </p:spPr>
      </p:pic>
      <p:pic>
        <p:nvPicPr>
          <p:cNvPr id="39" name="图片 38" descr="templates\docerresourceshop\icons\\32313538343833323b32313538343833303bc2dbcec4cdb3bcc6"/>
          <p:cNvPicPr/>
          <p:nvPr>
            <p:custDataLst>
              <p:tags r:id="rId17"/>
            </p:custDataLst>
          </p:nvPr>
        </p:nvPicPr>
        <p:blipFill>
          <a:blip r:embed="rId35">
            <a:extLst>
              <a:ext uri="{96DAC541-7B7A-43D3-8B79-37D633B846F1}">
                <asvg:svgBlip xmlns:asvg="http://schemas.microsoft.com/office/drawing/2016/SVG/main" r:embed="rId36"/>
              </a:ext>
            </a:extLst>
          </a:blip>
          <a:stretch>
            <a:fillRect/>
          </a:stretch>
        </p:blipFill>
        <p:spPr>
          <a:xfrm>
            <a:off x="7413625" y="3312795"/>
            <a:ext cx="387350" cy="387350"/>
          </a:xfrm>
          <a:prstGeom prst="rect">
            <a:avLst/>
          </a:prstGeom>
        </p:spPr>
      </p:pic>
      <p:sp>
        <p:nvSpPr>
          <p:cNvPr id="3" name="文本框 2"/>
          <p:cNvSpPr txBox="1"/>
          <p:nvPr/>
        </p:nvSpPr>
        <p:spPr>
          <a:xfrm>
            <a:off x="4085589" y="340360"/>
            <a:ext cx="6492875" cy="922020"/>
          </a:xfrm>
          <a:prstGeom prst="rect">
            <a:avLst/>
          </a:prstGeom>
          <a:noFill/>
        </p:spPr>
        <p:txBody>
          <a:bodyPr wrap="square" rtlCol="0" anchor="t">
            <a:spAutoFit/>
          </a:bodyPr>
          <a:lstStyle/>
          <a:p>
            <a:r>
              <a:rPr lang="zh-CN" altLang="en-US"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从单任务</a:t>
            </a:r>
            <a:r>
              <a:rPr lang="en-US" altLang="zh-CN"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 </a:t>
            </a:r>
            <a:r>
              <a:rPr lang="en-US" altLang="zh-CN" b="1" dirty="0" err="1">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UNet</a:t>
            </a:r>
            <a:r>
              <a:rPr lang="en-US" altLang="zh-CN"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 </a:t>
            </a:r>
            <a:r>
              <a:rPr lang="zh-CN" altLang="en-US"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分割</a:t>
            </a:r>
            <a:r>
              <a:rPr lang="en-US" altLang="zh-CN"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 MA</a:t>
            </a:r>
            <a:r>
              <a:rPr lang="zh-CN" altLang="en-US"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a:t>
            </a:r>
            <a:r>
              <a:rPr lang="en-US" altLang="zh-CN"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HE</a:t>
            </a:r>
            <a:r>
              <a:rPr lang="zh-CN" altLang="en-US"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a:t>
            </a:r>
            <a:r>
              <a:rPr lang="en-US" altLang="zh-CN"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EX</a:t>
            </a:r>
            <a:r>
              <a:rPr lang="zh-CN" altLang="en-US"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a:t>
            </a:r>
            <a:r>
              <a:rPr lang="en-US" altLang="zh-CN"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SE</a:t>
            </a:r>
            <a:r>
              <a:rPr lang="zh-CN" altLang="en-US"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，改进为</a:t>
            </a:r>
            <a:r>
              <a:rPr lang="en-US" altLang="zh-CN"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 </a:t>
            </a:r>
            <a:r>
              <a:rPr lang="en-US" altLang="zh-CN" b="1" dirty="0" err="1">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SimpleITK</a:t>
            </a:r>
            <a:r>
              <a:rPr lang="en-US" altLang="zh-CN"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 </a:t>
            </a:r>
            <a:r>
              <a:rPr lang="zh-CN" altLang="en-US"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生成</a:t>
            </a:r>
            <a:r>
              <a:rPr lang="en-US" altLang="zh-CN"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 5 </a:t>
            </a:r>
            <a:r>
              <a:rPr lang="zh-CN" altLang="en-US" b="1" dirty="0">
                <a:solidFill>
                  <a:schemeClr val="accent5">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通道掩码，实现多任务学习，提升效率、精度和病灶间关系建模能力。</a:t>
            </a:r>
          </a:p>
        </p:txBody>
      </p:sp>
      <p:cxnSp>
        <p:nvCxnSpPr>
          <p:cNvPr id="5" name="直接箭头连接符 4"/>
          <p:cNvCxnSpPr>
            <a:stCxn id="10" idx="0"/>
          </p:cNvCxnSpPr>
          <p:nvPr/>
        </p:nvCxnSpPr>
        <p:spPr>
          <a:xfrm flipV="1">
            <a:off x="4923473" y="1308735"/>
            <a:ext cx="164147" cy="878840"/>
          </a:xfrm>
          <a:prstGeom prst="straightConnector1">
            <a:avLst/>
          </a:prstGeom>
          <a:ln w="31750" cap="rnd">
            <a:solidFill>
              <a:schemeClr val="accent5">
                <a:lumMod val="50000"/>
              </a:schemeClr>
            </a:solidFill>
            <a:round/>
            <a:tailEnd type="arrow" w="med" len="med"/>
          </a:ln>
        </p:spPr>
        <p:style>
          <a:lnRef idx="0">
            <a:srgbClr val="FFFFFF"/>
          </a:lnRef>
          <a:fillRef idx="0">
            <a:srgbClr val="FFFFFF"/>
          </a:fillRef>
          <a:effectRef idx="0">
            <a:srgbClr val="FFFFFF"/>
          </a:effectRef>
          <a:fontRef idx="minor">
            <a:schemeClr val="tx1"/>
          </a:fontRef>
        </p:style>
      </p:cxnSp>
      <p:pic>
        <p:nvPicPr>
          <p:cNvPr id="6" name="图片 5"/>
          <p:cNvPicPr>
            <a:picLocks noChangeAspect="1"/>
          </p:cNvPicPr>
          <p:nvPr/>
        </p:nvPicPr>
        <p:blipFill>
          <a:blip r:embed="rId37">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15" name="文本框 14"/>
          <p:cNvSpPr txBox="1"/>
          <p:nvPr>
            <p:custDataLst>
              <p:tags r:id="rId18"/>
            </p:custDataLst>
          </p:nvPr>
        </p:nvSpPr>
        <p:spPr>
          <a:xfrm>
            <a:off x="421641" y="121285"/>
            <a:ext cx="3395448" cy="46166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数据预处理</a:t>
            </a:r>
          </a:p>
        </p:txBody>
      </p:sp>
      <p:sp>
        <p:nvSpPr>
          <p:cNvPr id="17" name="文本框 16"/>
          <p:cNvSpPr txBox="1"/>
          <p:nvPr>
            <p:custDataLst>
              <p:tags r:id="rId19"/>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Data Preprocessing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custDataLst>
              <p:tags r:id="rId1"/>
            </p:custDataLst>
          </p:nvPr>
        </p:nvSpPr>
        <p:spPr>
          <a:xfrm>
            <a:off x="421641" y="121285"/>
            <a:ext cx="3395448"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模型选择与优化</a:t>
            </a:r>
          </a:p>
        </p:txBody>
      </p:sp>
      <p:sp>
        <p:nvSpPr>
          <p:cNvPr id="11" name="文本框 10"/>
          <p:cNvSpPr txBox="1"/>
          <p:nvPr>
            <p:custDataLst>
              <p:tags r:id="rId2"/>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Model Selection and Optimization</a:t>
            </a:r>
          </a:p>
        </p:txBody>
      </p:sp>
      <p:sp>
        <p:nvSpPr>
          <p:cNvPr id="40" name="文本框 39"/>
          <p:cNvSpPr txBox="1"/>
          <p:nvPr>
            <p:custDataLst>
              <p:tags r:id="rId3"/>
            </p:custDataLst>
          </p:nvPr>
        </p:nvSpPr>
        <p:spPr>
          <a:xfrm>
            <a:off x="421640" y="959060"/>
            <a:ext cx="5008245" cy="381258"/>
          </a:xfrm>
          <a:prstGeom prst="rect">
            <a:avLst/>
          </a:prstGeom>
          <a:noFill/>
        </p:spPr>
        <p:txBody>
          <a:bodyPr wrap="square" rtlCol="0">
            <a:spAutoFit/>
          </a:bodyPr>
          <a:lstStyle/>
          <a:p>
            <a:pPr>
              <a:lnSpc>
                <a:spcPct val="130000"/>
              </a:lnSpc>
              <a:spcBef>
                <a:spcPts val="0"/>
              </a:spcBef>
              <a:spcAft>
                <a:spcPts val="0"/>
              </a:spcAft>
            </a:pPr>
            <a:r>
              <a:rPr lang="zh-CN" altLang="en-US" sz="1600" dirty="0">
                <a:solidFill>
                  <a:schemeClr val="bg2">
                    <a:lumMod val="25000"/>
                  </a:schemeClr>
                </a:solidFill>
                <a:latin typeface="微软雅黑" panose="020B0503020204020204" charset="-122"/>
                <a:ea typeface="微软雅黑" panose="020B0503020204020204" charset="-122"/>
              </a:rPr>
              <a:t>我们选取了四种具有代表性的分割模型进行对比：</a:t>
            </a:r>
          </a:p>
        </p:txBody>
      </p:sp>
      <p:grpSp>
        <p:nvGrpSpPr>
          <p:cNvPr id="19" name="组合 18"/>
          <p:cNvGrpSpPr/>
          <p:nvPr/>
        </p:nvGrpSpPr>
        <p:grpSpPr>
          <a:xfrm>
            <a:off x="679094" y="1570952"/>
            <a:ext cx="10833812" cy="4847304"/>
            <a:chOff x="551103" y="1347756"/>
            <a:chExt cx="10833812" cy="4847304"/>
          </a:xfrm>
        </p:grpSpPr>
        <p:grpSp>
          <p:nvGrpSpPr>
            <p:cNvPr id="16" name="组合 15"/>
            <p:cNvGrpSpPr/>
            <p:nvPr/>
          </p:nvGrpSpPr>
          <p:grpSpPr>
            <a:xfrm>
              <a:off x="551103" y="1354741"/>
              <a:ext cx="5192395" cy="4840319"/>
              <a:chOff x="334645" y="1354741"/>
              <a:chExt cx="5192395" cy="4840319"/>
            </a:xfrm>
          </p:grpSpPr>
          <p:pic>
            <p:nvPicPr>
              <p:cNvPr id="3" name="图片 2"/>
              <p:cNvPicPr>
                <a:picLocks noChangeAspect="1"/>
              </p:cNvPicPr>
              <p:nvPr/>
            </p:nvPicPr>
            <p:blipFill>
              <a:blip r:embed="rId7"/>
              <a:stretch>
                <a:fillRect/>
              </a:stretch>
            </p:blipFill>
            <p:spPr>
              <a:xfrm>
                <a:off x="1414938" y="3914457"/>
                <a:ext cx="3193415" cy="2129790"/>
              </a:xfrm>
              <a:prstGeom prst="rect">
                <a:avLst/>
              </a:prstGeom>
            </p:spPr>
          </p:pic>
          <p:sp>
            <p:nvSpPr>
              <p:cNvPr id="6" name="圆角矩形 4"/>
              <p:cNvSpPr/>
              <p:nvPr/>
            </p:nvSpPr>
            <p:spPr>
              <a:xfrm>
                <a:off x="334645" y="1633855"/>
                <a:ext cx="5192395" cy="4561205"/>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7" name="组合 6"/>
              <p:cNvGrpSpPr/>
              <p:nvPr/>
            </p:nvGrpSpPr>
            <p:grpSpPr>
              <a:xfrm>
                <a:off x="1532324" y="1354741"/>
                <a:ext cx="2600325" cy="576580"/>
                <a:chOff x="4023" y="2609"/>
                <a:chExt cx="4095" cy="908"/>
              </a:xfrm>
            </p:grpSpPr>
            <p:sp>
              <p:nvSpPr>
                <p:cNvPr id="10" name="圆角矩形 2"/>
                <p:cNvSpPr/>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13" name="文本框 12"/>
                <p:cNvSpPr txBox="1"/>
                <p:nvPr>
                  <p:custDataLst>
                    <p:tags r:id="rId5"/>
                  </p:custDataLst>
                </p:nvPr>
              </p:nvSpPr>
              <p:spPr>
                <a:xfrm>
                  <a:off x="4399" y="2761"/>
                  <a:ext cx="3343" cy="580"/>
                </a:xfrm>
                <a:prstGeom prst="rect">
                  <a:avLst/>
                </a:prstGeom>
                <a:noFill/>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rPr>
                    <a:t>UNet</a:t>
                  </a:r>
                </a:p>
              </p:txBody>
            </p:sp>
          </p:grpSp>
          <p:sp>
            <p:nvSpPr>
              <p:cNvPr id="14" name="文本框 13"/>
              <p:cNvSpPr txBox="1"/>
              <p:nvPr/>
            </p:nvSpPr>
            <p:spPr>
              <a:xfrm>
                <a:off x="426720" y="2019935"/>
                <a:ext cx="4973955" cy="2025555"/>
              </a:xfrm>
              <a:prstGeom prst="rect">
                <a:avLst/>
              </a:prstGeom>
              <a:noFill/>
            </p:spPr>
            <p:txBody>
              <a:bodyPr wrap="square" rtlCol="0">
                <a:spAutoFit/>
              </a:bodyPr>
              <a:lstStyle/>
              <a:p>
                <a:pPr algn="just">
                  <a:lnSpc>
                    <a:spcPct val="130000"/>
                  </a:lnSpc>
                  <a:spcBef>
                    <a:spcPts val="0"/>
                  </a:spcBef>
                  <a:spcAft>
                    <a:spcPts val="0"/>
                  </a:spcAft>
                </a:pPr>
                <a:r>
                  <a:rPr lang="zh-CN" altLang="en-US" sz="1400" dirty="0">
                    <a:solidFill>
                      <a:schemeClr val="bg2">
                        <a:lumMod val="25000"/>
                      </a:schemeClr>
                    </a:solidFill>
                    <a:latin typeface="微软雅黑" panose="020B0503020204020204" charset="-122"/>
                    <a:ea typeface="微软雅黑" panose="020B0503020204020204" charset="-122"/>
                  </a:rPr>
                  <a:t>​​</a:t>
                </a:r>
                <a:r>
                  <a:rPr lang="en-US" altLang="zh-CN" sz="1400" dirty="0">
                    <a:solidFill>
                      <a:schemeClr val="bg2">
                        <a:lumMod val="25000"/>
                      </a:schemeClr>
                    </a:solidFill>
                    <a:latin typeface="微软雅黑" panose="020B0503020204020204" charset="-122"/>
                    <a:ea typeface="微软雅黑" panose="020B0503020204020204" charset="-122"/>
                  </a:rPr>
                  <a:t>UNet </a:t>
                </a:r>
                <a:r>
                  <a:rPr lang="zh-CN" altLang="en-US" sz="1400" dirty="0">
                    <a:solidFill>
                      <a:schemeClr val="bg2">
                        <a:lumMod val="25000"/>
                      </a:schemeClr>
                    </a:solidFill>
                    <a:latin typeface="微软雅黑" panose="020B0503020204020204" charset="-122"/>
                    <a:ea typeface="微软雅黑" panose="020B0503020204020204" charset="-122"/>
                  </a:rPr>
                  <a:t>是一种经典的编码器</a:t>
                </a:r>
                <a:r>
                  <a:rPr lang="en-US" altLang="zh-CN" sz="1400" dirty="0">
                    <a:solidFill>
                      <a:schemeClr val="bg2">
                        <a:lumMod val="25000"/>
                      </a:schemeClr>
                    </a:solidFill>
                    <a:latin typeface="微软雅黑" panose="020B0503020204020204" charset="-122"/>
                    <a:ea typeface="微软雅黑" panose="020B0503020204020204" charset="-122"/>
                  </a:rPr>
                  <a:t>-</a:t>
                </a:r>
                <a:r>
                  <a:rPr lang="zh-CN" altLang="en-US" sz="1400" dirty="0">
                    <a:solidFill>
                      <a:schemeClr val="bg2">
                        <a:lumMod val="25000"/>
                      </a:schemeClr>
                    </a:solidFill>
                    <a:latin typeface="微软雅黑" panose="020B0503020204020204" charset="-122"/>
                    <a:ea typeface="微软雅黑" panose="020B0503020204020204" charset="-122"/>
                  </a:rPr>
                  <a:t>解码器结构。其编码器通过</a:t>
                </a:r>
                <a:r>
                  <a:rPr lang="zh-CN" altLang="en-US" sz="1400" b="1" dirty="0">
                    <a:solidFill>
                      <a:schemeClr val="bg2">
                        <a:lumMod val="25000"/>
                      </a:schemeClr>
                    </a:solidFill>
                    <a:latin typeface="微软雅黑" panose="020B0503020204020204" charset="-122"/>
                    <a:ea typeface="微软雅黑" panose="020B0503020204020204" charset="-122"/>
                  </a:rPr>
                  <a:t>卷积和池化</a:t>
                </a:r>
                <a:r>
                  <a:rPr lang="zh-CN" altLang="en-US" sz="1400" dirty="0">
                    <a:solidFill>
                      <a:schemeClr val="bg2">
                        <a:lumMod val="25000"/>
                      </a:schemeClr>
                    </a:solidFill>
                    <a:latin typeface="微软雅黑" panose="020B0503020204020204" charset="-122"/>
                    <a:ea typeface="微软雅黑" panose="020B0503020204020204" charset="-122"/>
                  </a:rPr>
                  <a:t>提取特征，解码器通过</a:t>
                </a:r>
                <a:r>
                  <a:rPr lang="zh-CN" altLang="en-US" sz="1400" b="1" dirty="0">
                    <a:solidFill>
                      <a:schemeClr val="bg2">
                        <a:lumMod val="25000"/>
                      </a:schemeClr>
                    </a:solidFill>
                    <a:latin typeface="微软雅黑" panose="020B0503020204020204" charset="-122"/>
                    <a:ea typeface="微软雅黑" panose="020B0503020204020204" charset="-122"/>
                  </a:rPr>
                  <a:t>上采样和跳跃连接</a:t>
                </a:r>
                <a:r>
                  <a:rPr lang="zh-CN" altLang="en-US" sz="1400" dirty="0">
                    <a:solidFill>
                      <a:schemeClr val="bg2">
                        <a:lumMod val="25000"/>
                      </a:schemeClr>
                    </a:solidFill>
                    <a:latin typeface="微软雅黑" panose="020B0503020204020204" charset="-122"/>
                    <a:ea typeface="微软雅黑" panose="020B0503020204020204" charset="-122"/>
                  </a:rPr>
                  <a:t>融合多尺度特征，最终输出分割掩码。</a:t>
                </a:r>
                <a:r>
                  <a:rPr lang="en-US" altLang="zh-CN" sz="1400" dirty="0">
                    <a:solidFill>
                      <a:schemeClr val="bg2">
                        <a:lumMod val="25000"/>
                      </a:schemeClr>
                    </a:solidFill>
                    <a:latin typeface="微软雅黑" panose="020B0503020204020204" charset="-122"/>
                    <a:ea typeface="微软雅黑" panose="020B0503020204020204" charset="-122"/>
                  </a:rPr>
                  <a:t>UNet </a:t>
                </a:r>
                <a:r>
                  <a:rPr lang="zh-CN" altLang="en-US" sz="1400" dirty="0">
                    <a:solidFill>
                      <a:schemeClr val="bg2">
                        <a:lumMod val="25000"/>
                      </a:schemeClr>
                    </a:solidFill>
                    <a:latin typeface="微软雅黑" panose="020B0503020204020204" charset="-122"/>
                    <a:ea typeface="微软雅黑" panose="020B0503020204020204" charset="-122"/>
                  </a:rPr>
                  <a:t>的优势在于</a:t>
                </a:r>
                <a:r>
                  <a:rPr lang="zh-CN" altLang="en-US" sz="1400" b="1" dirty="0">
                    <a:solidFill>
                      <a:schemeClr val="bg2">
                        <a:lumMod val="25000"/>
                      </a:schemeClr>
                    </a:solidFill>
                    <a:latin typeface="微软雅黑" panose="020B0503020204020204" charset="-122"/>
                    <a:ea typeface="微软雅黑" panose="020B0503020204020204" charset="-122"/>
                  </a:rPr>
                  <a:t>结构简单、计算高效</a:t>
                </a:r>
                <a:r>
                  <a:rPr lang="zh-CN" altLang="en-US" sz="1400" dirty="0">
                    <a:solidFill>
                      <a:schemeClr val="bg2">
                        <a:lumMod val="25000"/>
                      </a:schemeClr>
                    </a:solidFill>
                    <a:latin typeface="微软雅黑" panose="020B0503020204020204" charset="-122"/>
                    <a:ea typeface="微软雅黑" panose="020B0503020204020204" charset="-122"/>
                  </a:rPr>
                  <a:t>，适合作为基准模型。在本次实验中，它以</a:t>
                </a:r>
                <a:r>
                  <a:rPr lang="en-US" altLang="zh-CN" sz="1400" dirty="0">
                    <a:solidFill>
                      <a:schemeClr val="bg2">
                        <a:lumMod val="25000"/>
                      </a:schemeClr>
                    </a:solidFill>
                    <a:latin typeface="微软雅黑" panose="020B0503020204020204" charset="-122"/>
                    <a:ea typeface="微软雅黑" panose="020B0503020204020204" charset="-122"/>
                  </a:rPr>
                  <a:t> </a:t>
                </a:r>
                <a:r>
                  <a:rPr lang="en-US" altLang="zh-CN" sz="1400" b="1" dirty="0">
                    <a:solidFill>
                      <a:srgbClr val="FF0000"/>
                    </a:solidFill>
                    <a:latin typeface="微软雅黑" panose="020B0503020204020204" charset="-122"/>
                    <a:ea typeface="微软雅黑" panose="020B0503020204020204" charset="-122"/>
                  </a:rPr>
                  <a:t>3 </a:t>
                </a:r>
                <a:r>
                  <a:rPr lang="zh-CN" altLang="en-US" sz="1400" b="1" dirty="0">
                    <a:solidFill>
                      <a:srgbClr val="FF0000"/>
                    </a:solidFill>
                    <a:latin typeface="微软雅黑" panose="020B0503020204020204" charset="-122"/>
                    <a:ea typeface="微软雅黑" panose="020B0503020204020204" charset="-122"/>
                  </a:rPr>
                  <a:t>通道</a:t>
                </a:r>
                <a:r>
                  <a:rPr lang="en-US" altLang="zh-CN" sz="1400" b="1" dirty="0">
                    <a:solidFill>
                      <a:srgbClr val="FF0000"/>
                    </a:solidFill>
                    <a:latin typeface="微软雅黑" panose="020B0503020204020204" charset="-122"/>
                    <a:ea typeface="微软雅黑" panose="020B0503020204020204" charset="-122"/>
                  </a:rPr>
                  <a:t> RGB </a:t>
                </a:r>
                <a:r>
                  <a:rPr lang="zh-CN" altLang="en-US" sz="1400" b="1" dirty="0">
                    <a:solidFill>
                      <a:srgbClr val="FF0000"/>
                    </a:solidFill>
                    <a:latin typeface="微软雅黑" panose="020B0503020204020204" charset="-122"/>
                    <a:ea typeface="微软雅黑" panose="020B0503020204020204" charset="-122"/>
                  </a:rPr>
                  <a:t>图像为输入，预测</a:t>
                </a:r>
                <a:r>
                  <a:rPr lang="en-US" altLang="zh-CN" sz="1400" b="1" dirty="0">
                    <a:solidFill>
                      <a:srgbClr val="FF0000"/>
                    </a:solidFill>
                    <a:latin typeface="微软雅黑" panose="020B0503020204020204" charset="-122"/>
                    <a:ea typeface="微软雅黑" panose="020B0503020204020204" charset="-122"/>
                  </a:rPr>
                  <a:t> 5 </a:t>
                </a:r>
                <a:r>
                  <a:rPr lang="zh-CN" altLang="en-US" sz="1400" b="1" dirty="0">
                    <a:solidFill>
                      <a:srgbClr val="FF0000"/>
                    </a:solidFill>
                    <a:latin typeface="微软雅黑" panose="020B0503020204020204" charset="-122"/>
                    <a:ea typeface="微软雅黑" panose="020B0503020204020204" charset="-122"/>
                  </a:rPr>
                  <a:t>通道掩码</a:t>
                </a:r>
                <a:r>
                  <a:rPr lang="zh-CN" altLang="en-US" sz="1400" dirty="0">
                    <a:solidFill>
                      <a:schemeClr val="bg2">
                        <a:lumMod val="25000"/>
                      </a:schemeClr>
                    </a:solidFill>
                    <a:latin typeface="微软雅黑" panose="020B0503020204020204" charset="-122"/>
                    <a:ea typeface="微软雅黑" panose="020B0503020204020204" charset="-122"/>
                  </a:rPr>
                  <a:t>，适用于</a:t>
                </a:r>
                <a:r>
                  <a:rPr lang="en-US" altLang="zh-CN" sz="1400" dirty="0">
                    <a:solidFill>
                      <a:schemeClr val="bg2">
                        <a:lumMod val="25000"/>
                      </a:schemeClr>
                    </a:solidFill>
                    <a:latin typeface="微软雅黑" panose="020B0503020204020204" charset="-122"/>
                    <a:ea typeface="微软雅黑" panose="020B0503020204020204" charset="-122"/>
                  </a:rPr>
                  <a:t> DDR </a:t>
                </a:r>
                <a:r>
                  <a:rPr lang="zh-CN" altLang="en-US" sz="1400" dirty="0">
                    <a:solidFill>
                      <a:schemeClr val="bg2">
                        <a:lumMod val="25000"/>
                      </a:schemeClr>
                    </a:solidFill>
                    <a:latin typeface="微软雅黑" panose="020B0503020204020204" charset="-122"/>
                    <a:ea typeface="微软雅黑" panose="020B0503020204020204" charset="-122"/>
                  </a:rPr>
                  <a:t>数据集的基本分割需求。然而，对微小或复杂病灶的捕捉能力有限，成为其性能瓶颈。</a:t>
                </a:r>
              </a:p>
            </p:txBody>
          </p:sp>
        </p:grpSp>
        <p:grpSp>
          <p:nvGrpSpPr>
            <p:cNvPr id="17" name="组合 16"/>
            <p:cNvGrpSpPr/>
            <p:nvPr/>
          </p:nvGrpSpPr>
          <p:grpSpPr>
            <a:xfrm>
              <a:off x="6179185" y="1347756"/>
              <a:ext cx="5205730" cy="4847304"/>
              <a:chOff x="6179185" y="1347756"/>
              <a:chExt cx="5205730" cy="4847304"/>
            </a:xfrm>
          </p:grpSpPr>
          <p:sp>
            <p:nvSpPr>
              <p:cNvPr id="21" name="圆角矩形 4"/>
              <p:cNvSpPr/>
              <p:nvPr/>
            </p:nvSpPr>
            <p:spPr>
              <a:xfrm>
                <a:off x="6179185" y="1633855"/>
                <a:ext cx="5205730" cy="4561205"/>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22" name="组合 21"/>
              <p:cNvGrpSpPr/>
              <p:nvPr/>
            </p:nvGrpSpPr>
            <p:grpSpPr>
              <a:xfrm>
                <a:off x="7482360" y="1347756"/>
                <a:ext cx="2600325" cy="576580"/>
                <a:chOff x="4023" y="2609"/>
                <a:chExt cx="4095" cy="908"/>
              </a:xfrm>
            </p:grpSpPr>
            <p:sp>
              <p:nvSpPr>
                <p:cNvPr id="23" name="圆角矩形 2"/>
                <p:cNvSpPr/>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24" name="文本框 23"/>
                <p:cNvSpPr txBox="1"/>
                <p:nvPr>
                  <p:custDataLst>
                    <p:tags r:id="rId4"/>
                  </p:custDataLst>
                </p:nvPr>
              </p:nvSpPr>
              <p:spPr>
                <a:xfrm>
                  <a:off x="4399" y="2761"/>
                  <a:ext cx="3343" cy="580"/>
                </a:xfrm>
                <a:prstGeom prst="rect">
                  <a:avLst/>
                </a:prstGeom>
                <a:noFill/>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rPr>
                    <a:t>UNet++</a:t>
                  </a:r>
                </a:p>
              </p:txBody>
            </p:sp>
          </p:grpSp>
          <p:sp>
            <p:nvSpPr>
              <p:cNvPr id="5" name="文本框 4"/>
              <p:cNvSpPr txBox="1"/>
              <p:nvPr/>
            </p:nvSpPr>
            <p:spPr>
              <a:xfrm>
                <a:off x="6294756" y="2019935"/>
                <a:ext cx="4998720" cy="1489075"/>
              </a:xfrm>
              <a:prstGeom prst="rect">
                <a:avLst/>
              </a:prstGeom>
              <a:noFill/>
            </p:spPr>
            <p:txBody>
              <a:bodyPr wrap="square" rtlCol="0">
                <a:spAutoFit/>
              </a:bodyPr>
              <a:lstStyle/>
              <a:p>
                <a:pPr algn="just">
                  <a:lnSpc>
                    <a:spcPct val="130000"/>
                  </a:lnSpc>
                  <a:spcBef>
                    <a:spcPts val="0"/>
                  </a:spcBef>
                  <a:spcAft>
                    <a:spcPts val="0"/>
                  </a:spcAft>
                </a:pPr>
                <a:r>
                  <a:rPr lang="zh-CN" altLang="en-US" sz="1400" dirty="0">
                    <a:solidFill>
                      <a:schemeClr val="bg2">
                        <a:lumMod val="25000"/>
                      </a:schemeClr>
                    </a:solidFill>
                    <a:latin typeface="微软雅黑" panose="020B0503020204020204" charset="-122"/>
                    <a:ea typeface="微软雅黑" panose="020B0503020204020204" charset="-122"/>
                  </a:rPr>
                  <a:t>​​</a:t>
                </a:r>
                <a:r>
                  <a:rPr lang="en-US" altLang="zh-CN" sz="1400" dirty="0">
                    <a:solidFill>
                      <a:schemeClr val="bg2">
                        <a:lumMod val="25000"/>
                      </a:schemeClr>
                    </a:solidFill>
                    <a:latin typeface="微软雅黑" panose="020B0503020204020204" charset="-122"/>
                    <a:ea typeface="微软雅黑" panose="020B0503020204020204" charset="-122"/>
                  </a:rPr>
                  <a:t>UNet++ </a:t>
                </a:r>
                <a:r>
                  <a:rPr lang="zh-CN" altLang="en-US" sz="1400" dirty="0">
                    <a:solidFill>
                      <a:schemeClr val="bg2">
                        <a:lumMod val="25000"/>
                      </a:schemeClr>
                    </a:solidFill>
                    <a:latin typeface="微软雅黑" panose="020B0503020204020204" charset="-122"/>
                    <a:ea typeface="微软雅黑" panose="020B0503020204020204" charset="-122"/>
                  </a:rPr>
                  <a:t>是</a:t>
                </a:r>
                <a:r>
                  <a:rPr lang="en-US" altLang="zh-CN" sz="1400" dirty="0">
                    <a:solidFill>
                      <a:schemeClr val="bg2">
                        <a:lumMod val="25000"/>
                      </a:schemeClr>
                    </a:solidFill>
                    <a:latin typeface="微软雅黑" panose="020B0503020204020204" charset="-122"/>
                    <a:ea typeface="微软雅黑" panose="020B0503020204020204" charset="-122"/>
                  </a:rPr>
                  <a:t> UNet </a:t>
                </a:r>
                <a:r>
                  <a:rPr lang="zh-CN" altLang="en-US" sz="1400" dirty="0">
                    <a:solidFill>
                      <a:schemeClr val="bg2">
                        <a:lumMod val="25000"/>
                      </a:schemeClr>
                    </a:solidFill>
                    <a:latin typeface="微软雅黑" panose="020B0503020204020204" charset="-122"/>
                    <a:ea typeface="微软雅黑" panose="020B0503020204020204" charset="-122"/>
                  </a:rPr>
                  <a:t>的</a:t>
                </a:r>
                <a:r>
                  <a:rPr lang="zh-CN" altLang="en-US" sz="1400" b="1" dirty="0">
                    <a:solidFill>
                      <a:schemeClr val="bg2">
                        <a:lumMod val="25000"/>
                      </a:schemeClr>
                    </a:solidFill>
                    <a:latin typeface="微软雅黑" panose="020B0503020204020204" charset="-122"/>
                    <a:ea typeface="微软雅黑" panose="020B0503020204020204" charset="-122"/>
                  </a:rPr>
                  <a:t>改进版本</a:t>
                </a:r>
                <a:r>
                  <a:rPr lang="zh-CN" altLang="en-US" sz="1400" dirty="0">
                    <a:solidFill>
                      <a:schemeClr val="bg2">
                        <a:lumMod val="25000"/>
                      </a:schemeClr>
                    </a:solidFill>
                    <a:latin typeface="微软雅黑" panose="020B0503020204020204" charset="-122"/>
                    <a:ea typeface="微软雅黑" panose="020B0503020204020204" charset="-122"/>
                  </a:rPr>
                  <a:t>，通过引入</a:t>
                </a:r>
                <a:r>
                  <a:rPr lang="zh-CN" altLang="en-US" sz="1400" b="1" dirty="0">
                    <a:solidFill>
                      <a:schemeClr val="bg2">
                        <a:lumMod val="25000"/>
                      </a:schemeClr>
                    </a:solidFill>
                    <a:latin typeface="微软雅黑" panose="020B0503020204020204" charset="-122"/>
                    <a:ea typeface="微软雅黑" panose="020B0503020204020204" charset="-122"/>
                  </a:rPr>
                  <a:t>嵌套连接和深度监督机制</a:t>
                </a:r>
                <a:r>
                  <a:rPr lang="zh-CN" altLang="en-US" sz="1400" dirty="0">
                    <a:solidFill>
                      <a:schemeClr val="bg2">
                        <a:lumMod val="25000"/>
                      </a:schemeClr>
                    </a:solidFill>
                    <a:latin typeface="微软雅黑" panose="020B0503020204020204" charset="-122"/>
                    <a:ea typeface="微软雅黑" panose="020B0503020204020204" charset="-122"/>
                  </a:rPr>
                  <a:t>增强特征融合能力。其编码器和解码器之间构建了密集的跳跃连接，形成</a:t>
                </a:r>
                <a:r>
                  <a:rPr lang="zh-CN" altLang="en-US" sz="1400" b="1" dirty="0">
                    <a:solidFill>
                      <a:schemeClr val="bg2">
                        <a:lumMod val="25000"/>
                      </a:schemeClr>
                    </a:solidFill>
                    <a:latin typeface="微软雅黑" panose="020B0503020204020204" charset="-122"/>
                    <a:ea typeface="微软雅黑" panose="020B0503020204020204" charset="-122"/>
                  </a:rPr>
                  <a:t>多条特征传递路径</a:t>
                </a:r>
                <a:r>
                  <a:rPr lang="zh-CN" altLang="en-US" sz="1400" dirty="0">
                    <a:solidFill>
                      <a:schemeClr val="bg2">
                        <a:lumMod val="25000"/>
                      </a:schemeClr>
                    </a:solidFill>
                    <a:latin typeface="微软雅黑" panose="020B0503020204020204" charset="-122"/>
                    <a:ea typeface="微软雅黑" panose="020B0503020204020204" charset="-122"/>
                  </a:rPr>
                  <a:t>，同时在多个尺度输出预测结果，通过深度监督优化训练。</a:t>
                </a:r>
                <a:r>
                  <a:rPr lang="en-US" altLang="zh-CN" sz="1400" dirty="0">
                    <a:solidFill>
                      <a:schemeClr val="bg2">
                        <a:lumMod val="25000"/>
                      </a:schemeClr>
                    </a:solidFill>
                    <a:latin typeface="微软雅黑" panose="020B0503020204020204" charset="-122"/>
                    <a:ea typeface="微软雅黑" panose="020B0503020204020204" charset="-122"/>
                  </a:rPr>
                  <a:t>UNet++ </a:t>
                </a:r>
                <a:r>
                  <a:rPr lang="zh-CN" altLang="en-US" sz="1400" dirty="0">
                    <a:solidFill>
                      <a:schemeClr val="bg2">
                        <a:lumMod val="25000"/>
                      </a:schemeClr>
                    </a:solidFill>
                    <a:latin typeface="微软雅黑" panose="020B0503020204020204" charset="-122"/>
                    <a:ea typeface="微软雅黑" panose="020B0503020204020204" charset="-122"/>
                  </a:rPr>
                  <a:t>的优势在于能更好整合浅层和深层特征，理论上提升分割精度。</a:t>
                </a:r>
              </a:p>
            </p:txBody>
          </p:sp>
          <p:pic>
            <p:nvPicPr>
              <p:cNvPr id="8" name="图片 7"/>
              <p:cNvPicPr>
                <a:picLocks noChangeAspect="1"/>
              </p:cNvPicPr>
              <p:nvPr/>
            </p:nvPicPr>
            <p:blipFill>
              <a:blip r:embed="rId8"/>
              <a:stretch>
                <a:fillRect/>
              </a:stretch>
            </p:blipFill>
            <p:spPr>
              <a:xfrm>
                <a:off x="7665403" y="4558361"/>
                <a:ext cx="2357755" cy="1519555"/>
              </a:xfrm>
              <a:prstGeom prst="rect">
                <a:avLst/>
              </a:prstGeom>
            </p:spPr>
          </p:pic>
          <p:pic>
            <p:nvPicPr>
              <p:cNvPr id="12" name="图片 11"/>
              <p:cNvPicPr>
                <a:picLocks noChangeAspect="1"/>
              </p:cNvPicPr>
              <p:nvPr/>
            </p:nvPicPr>
            <p:blipFill>
              <a:blip r:embed="rId9"/>
              <a:stretch>
                <a:fillRect/>
              </a:stretch>
            </p:blipFill>
            <p:spPr>
              <a:xfrm>
                <a:off x="6395086" y="3580461"/>
                <a:ext cx="4898390" cy="977900"/>
              </a:xfrm>
              <a:prstGeom prst="rect">
                <a:avLst/>
              </a:prstGeom>
            </p:spPr>
          </p:pic>
        </p:grpSp>
      </p:grpSp>
      <p:sp>
        <p:nvSpPr>
          <p:cNvPr id="18" name="文本框 17"/>
          <p:cNvSpPr txBox="1"/>
          <p:nvPr/>
        </p:nvSpPr>
        <p:spPr>
          <a:xfrm>
            <a:off x="5871845" y="178461"/>
            <a:ext cx="5605780" cy="553085"/>
          </a:xfrm>
          <a:prstGeom prst="rect">
            <a:avLst/>
          </a:prstGeom>
          <a:noFill/>
        </p:spPr>
        <p:txBody>
          <a:bodyPr wrap="square" rtlCol="0" anchor="t">
            <a:spAutoFit/>
          </a:bodyPr>
          <a:lstStyle/>
          <a:p>
            <a:pPr algn="l"/>
            <a:r>
              <a:rPr lang="en-US" altLang="zh-CN" sz="1000" b="1" dirty="0">
                <a:latin typeface="微软雅黑" panose="020B0503020204020204" charset="-122"/>
                <a:ea typeface="微软雅黑" panose="020B0503020204020204" charset="-122"/>
              </a:rPr>
              <a:t>Z. Zhou, M. M. R. </a:t>
            </a:r>
            <a:r>
              <a:rPr lang="en-US" altLang="zh-CN" sz="1000" b="1" dirty="0" err="1">
                <a:latin typeface="微软雅黑" panose="020B0503020204020204" charset="-122"/>
                <a:ea typeface="微软雅黑" panose="020B0503020204020204" charset="-122"/>
              </a:rPr>
              <a:t>Siddiquee</a:t>
            </a:r>
            <a:r>
              <a:rPr lang="en-US" altLang="zh-CN" sz="1000" b="1" dirty="0">
                <a:latin typeface="微软雅黑" panose="020B0503020204020204" charset="-122"/>
                <a:ea typeface="微软雅黑" panose="020B0503020204020204" charset="-122"/>
              </a:rPr>
              <a:t>, N. Tajbakhsh, and J. Liang, "</a:t>
            </a:r>
            <a:r>
              <a:rPr lang="en-US" altLang="zh-CN" sz="1000" b="1" dirty="0" err="1">
                <a:latin typeface="微软雅黑" panose="020B0503020204020204" charset="-122"/>
                <a:ea typeface="微软雅黑" panose="020B0503020204020204" charset="-122"/>
              </a:rPr>
              <a:t>UNet</a:t>
            </a:r>
            <a:r>
              <a:rPr lang="en-US" altLang="zh-CN" sz="1000" b="1" dirty="0">
                <a:latin typeface="微软雅黑" panose="020B0503020204020204" charset="-122"/>
                <a:ea typeface="微软雅黑" panose="020B0503020204020204" charset="-122"/>
              </a:rPr>
              <a:t>++: Redesigning skip connections to exploit multiscale features in image segmentation," IEEE Trans. Med. Imaging, vol. 39, no. 6, pp. 1856-1867, Jun. 2020, </a:t>
            </a:r>
            <a:r>
              <a:rPr lang="en-US" altLang="zh-CN" sz="1000" b="1" dirty="0" err="1">
                <a:latin typeface="微软雅黑" panose="020B0503020204020204" charset="-122"/>
                <a:ea typeface="微软雅黑" panose="020B0503020204020204" charset="-122"/>
              </a:rPr>
              <a:t>doi</a:t>
            </a:r>
            <a:r>
              <a:rPr lang="en-US" altLang="zh-CN" sz="1000" b="1" dirty="0">
                <a:latin typeface="微软雅黑" panose="020B0503020204020204" charset="-122"/>
                <a:ea typeface="微软雅黑" panose="020B0503020204020204" charset="-122"/>
              </a:rPr>
              <a:t>: 10.1109/TMI.2019.2959609.</a:t>
            </a:r>
          </a:p>
        </p:txBody>
      </p:sp>
      <p:pic>
        <p:nvPicPr>
          <p:cNvPr id="15" name="图片 14"/>
          <p:cNvPicPr>
            <a:picLocks noChangeAspect="1"/>
          </p:cNvPicPr>
          <p:nvPr/>
        </p:nvPicPr>
        <p:blipFill>
          <a:blip r:embed="rId10">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7"/>
          <a:stretch>
            <a:fillRect/>
          </a:stretch>
        </p:blipFill>
        <p:spPr>
          <a:xfrm>
            <a:off x="1380495" y="4651494"/>
            <a:ext cx="3592880" cy="1754534"/>
          </a:xfrm>
          <a:prstGeom prst="rect">
            <a:avLst/>
          </a:prstGeom>
        </p:spPr>
      </p:pic>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custDataLst>
              <p:tags r:id="rId1"/>
            </p:custDataLst>
          </p:nvPr>
        </p:nvSpPr>
        <p:spPr>
          <a:xfrm>
            <a:off x="421641" y="121285"/>
            <a:ext cx="3395448"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模型选择与优化</a:t>
            </a:r>
          </a:p>
        </p:txBody>
      </p:sp>
      <p:sp>
        <p:nvSpPr>
          <p:cNvPr id="11" name="文本框 10"/>
          <p:cNvSpPr txBox="1"/>
          <p:nvPr>
            <p:custDataLst>
              <p:tags r:id="rId2"/>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Model Selection and Optimization</a:t>
            </a:r>
          </a:p>
        </p:txBody>
      </p:sp>
      <p:sp>
        <p:nvSpPr>
          <p:cNvPr id="40" name="文本框 39"/>
          <p:cNvSpPr txBox="1"/>
          <p:nvPr>
            <p:custDataLst>
              <p:tags r:id="rId3"/>
            </p:custDataLst>
          </p:nvPr>
        </p:nvSpPr>
        <p:spPr>
          <a:xfrm>
            <a:off x="421640" y="959060"/>
            <a:ext cx="5008245" cy="381258"/>
          </a:xfrm>
          <a:prstGeom prst="rect">
            <a:avLst/>
          </a:prstGeom>
          <a:noFill/>
        </p:spPr>
        <p:txBody>
          <a:bodyPr wrap="square" rtlCol="0">
            <a:spAutoFit/>
          </a:bodyPr>
          <a:lstStyle/>
          <a:p>
            <a:pPr>
              <a:lnSpc>
                <a:spcPct val="130000"/>
              </a:lnSpc>
              <a:spcBef>
                <a:spcPts val="0"/>
              </a:spcBef>
              <a:spcAft>
                <a:spcPts val="0"/>
              </a:spcAft>
            </a:pPr>
            <a:r>
              <a:rPr lang="zh-CN" altLang="en-US" sz="1600" dirty="0">
                <a:solidFill>
                  <a:schemeClr val="bg2">
                    <a:lumMod val="25000"/>
                  </a:schemeClr>
                </a:solidFill>
                <a:latin typeface="微软雅黑" panose="020B0503020204020204" charset="-122"/>
                <a:ea typeface="微软雅黑" panose="020B0503020204020204" charset="-122"/>
              </a:rPr>
              <a:t>我们选取了四种具有代表性的分割模型进行对比：</a:t>
            </a:r>
          </a:p>
        </p:txBody>
      </p:sp>
      <p:sp>
        <p:nvSpPr>
          <p:cNvPr id="6" name="圆角矩形 4"/>
          <p:cNvSpPr/>
          <p:nvPr/>
        </p:nvSpPr>
        <p:spPr>
          <a:xfrm>
            <a:off x="679094" y="1857051"/>
            <a:ext cx="5192395" cy="4561205"/>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7" name="组合 6"/>
          <p:cNvGrpSpPr/>
          <p:nvPr/>
        </p:nvGrpSpPr>
        <p:grpSpPr>
          <a:xfrm>
            <a:off x="1876773" y="1577937"/>
            <a:ext cx="2600325" cy="576580"/>
            <a:chOff x="4023" y="2609"/>
            <a:chExt cx="4095" cy="908"/>
          </a:xfrm>
        </p:grpSpPr>
        <p:sp>
          <p:nvSpPr>
            <p:cNvPr id="10" name="圆角矩形 2"/>
            <p:cNvSpPr/>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13" name="文本框 12"/>
            <p:cNvSpPr txBox="1"/>
            <p:nvPr>
              <p:custDataLst>
                <p:tags r:id="rId5"/>
              </p:custDataLst>
            </p:nvPr>
          </p:nvSpPr>
          <p:spPr>
            <a:xfrm>
              <a:off x="4399" y="2761"/>
              <a:ext cx="3343" cy="580"/>
            </a:xfrm>
            <a:prstGeom prst="rect">
              <a:avLst/>
            </a:prstGeom>
            <a:noFill/>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rPr>
                <a:t>U</a:t>
              </a:r>
              <a:r>
                <a:rPr lang="en-US" altLang="zh-CN" b="1" baseline="30000" dirty="0">
                  <a:solidFill>
                    <a:schemeClr val="bg1"/>
                  </a:solidFill>
                  <a:latin typeface="微软雅黑" panose="020B0503020204020204" charset="-122"/>
                  <a:ea typeface="微软雅黑" panose="020B0503020204020204" charset="-122"/>
                </a:rPr>
                <a:t>2</a:t>
              </a:r>
              <a:r>
                <a:rPr lang="en-US" altLang="zh-CN" b="1" dirty="0">
                  <a:solidFill>
                    <a:schemeClr val="bg1"/>
                  </a:solidFill>
                  <a:latin typeface="微软雅黑" panose="020B0503020204020204" charset="-122"/>
                  <a:ea typeface="微软雅黑" panose="020B0503020204020204" charset="-122"/>
                </a:rPr>
                <a:t>Net</a:t>
              </a:r>
            </a:p>
          </p:txBody>
        </p:sp>
      </p:grpSp>
      <p:sp>
        <p:nvSpPr>
          <p:cNvPr id="21" name="圆角矩形 4"/>
          <p:cNvSpPr/>
          <p:nvPr/>
        </p:nvSpPr>
        <p:spPr>
          <a:xfrm>
            <a:off x="6307176" y="1857051"/>
            <a:ext cx="5205730" cy="4561205"/>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3" name="圆角矩形 2"/>
          <p:cNvSpPr/>
          <p:nvPr/>
        </p:nvSpPr>
        <p:spPr>
          <a:xfrm>
            <a:off x="7610351" y="1570952"/>
            <a:ext cx="2600325" cy="576580"/>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24" name="文本框 23"/>
          <p:cNvSpPr txBox="1"/>
          <p:nvPr>
            <p:custDataLst>
              <p:tags r:id="rId4"/>
            </p:custDataLst>
          </p:nvPr>
        </p:nvSpPr>
        <p:spPr>
          <a:xfrm>
            <a:off x="7849111" y="1667472"/>
            <a:ext cx="2122805" cy="368300"/>
          </a:xfrm>
          <a:prstGeom prst="rect">
            <a:avLst/>
          </a:prstGeom>
          <a:noFill/>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rPr>
              <a:t>MCA-</a:t>
            </a:r>
            <a:r>
              <a:rPr lang="en-US" altLang="zh-CN" b="1" dirty="0" err="1">
                <a:solidFill>
                  <a:schemeClr val="bg1"/>
                </a:solidFill>
                <a:latin typeface="微软雅黑" panose="020B0503020204020204" charset="-122"/>
                <a:ea typeface="微软雅黑" panose="020B0503020204020204" charset="-122"/>
              </a:rPr>
              <a:t>UNet</a:t>
            </a:r>
            <a:endParaRPr lang="en-US" altLang="zh-CN"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5713096" y="178461"/>
            <a:ext cx="5764529" cy="1169551"/>
          </a:xfrm>
          <a:prstGeom prst="rect">
            <a:avLst/>
          </a:prstGeom>
          <a:noFill/>
        </p:spPr>
        <p:txBody>
          <a:bodyPr wrap="square" rtlCol="0" anchor="t">
            <a:spAutoFit/>
          </a:bodyPr>
          <a:lstStyle/>
          <a:p>
            <a:pPr algn="l"/>
            <a:r>
              <a:rPr lang="en-US" altLang="zh-CN" sz="1000" b="1" dirty="0">
                <a:latin typeface="微软雅黑" panose="020B0503020204020204" charset="-122"/>
                <a:ea typeface="微软雅黑" panose="020B0503020204020204" charset="-122"/>
              </a:rPr>
              <a:t>X. Qin, Z. Zhang, C. Huang, M. Dehghan, O. R. </a:t>
            </a:r>
            <a:r>
              <a:rPr lang="en-US" altLang="zh-CN" sz="1000" b="1" dirty="0" err="1">
                <a:latin typeface="微软雅黑" panose="020B0503020204020204" charset="-122"/>
                <a:ea typeface="微软雅黑" panose="020B0503020204020204" charset="-122"/>
              </a:rPr>
              <a:t>Zaiane</a:t>
            </a:r>
            <a:r>
              <a:rPr lang="en-US" altLang="zh-CN" sz="1000" b="1" dirty="0">
                <a:latin typeface="微软雅黑" panose="020B0503020204020204" charset="-122"/>
                <a:ea typeface="微软雅黑" panose="020B0503020204020204" charset="-122"/>
              </a:rPr>
              <a:t>, and M. </a:t>
            </a:r>
            <a:r>
              <a:rPr lang="en-US" altLang="zh-CN" sz="1000" b="1" dirty="0" err="1">
                <a:latin typeface="微软雅黑" panose="020B0503020204020204" charset="-122"/>
                <a:ea typeface="微软雅黑" panose="020B0503020204020204" charset="-122"/>
              </a:rPr>
              <a:t>Jagersand</a:t>
            </a:r>
            <a:r>
              <a:rPr lang="en-US" altLang="zh-CN" sz="1000" b="1" dirty="0">
                <a:latin typeface="微软雅黑" panose="020B0503020204020204" charset="-122"/>
                <a:ea typeface="微软雅黑" panose="020B0503020204020204" charset="-122"/>
              </a:rPr>
              <a:t>, "U^2-Net: Going deeper with nested U-structure for salient object detection," Pattern </a:t>
            </a:r>
            <a:r>
              <a:rPr lang="en-US" altLang="zh-CN" sz="1000" b="1" dirty="0" err="1">
                <a:latin typeface="微软雅黑" panose="020B0503020204020204" charset="-122"/>
                <a:ea typeface="微软雅黑" panose="020B0503020204020204" charset="-122"/>
              </a:rPr>
              <a:t>Recognit</a:t>
            </a:r>
            <a:r>
              <a:rPr lang="en-US" altLang="zh-CN" sz="1000" b="1" dirty="0">
                <a:latin typeface="微软雅黑" panose="020B0503020204020204" charset="-122"/>
                <a:ea typeface="微软雅黑" panose="020B0503020204020204" charset="-122"/>
              </a:rPr>
              <a:t>., vol. 106, pp. 1-12, Nov. 2020, Art no. 107404, </a:t>
            </a:r>
            <a:r>
              <a:rPr lang="en-US" altLang="zh-CN" sz="1000" b="1" dirty="0" err="1">
                <a:latin typeface="微软雅黑" panose="020B0503020204020204" charset="-122"/>
                <a:ea typeface="微软雅黑" panose="020B0503020204020204" charset="-122"/>
              </a:rPr>
              <a:t>doi</a:t>
            </a:r>
            <a:r>
              <a:rPr lang="en-US" altLang="zh-CN" sz="1000" b="1" dirty="0">
                <a:latin typeface="微软雅黑" panose="020B0503020204020204" charset="-122"/>
                <a:ea typeface="微软雅黑" panose="020B0503020204020204" charset="-122"/>
              </a:rPr>
              <a:t>: 10.1016/j.patcog.2020.107404.</a:t>
            </a:r>
          </a:p>
          <a:p>
            <a:pPr algn="l"/>
            <a:endParaRPr lang="en-US" altLang="zh-CN" sz="1000" b="1" dirty="0">
              <a:latin typeface="微软雅黑" panose="020B0503020204020204" charset="-122"/>
              <a:ea typeface="微软雅黑" panose="020B0503020204020204" charset="-122"/>
            </a:endParaRPr>
          </a:p>
          <a:p>
            <a:pPr algn="l"/>
            <a:r>
              <a:rPr lang="en-US" altLang="zh-CN" sz="1000" b="1" dirty="0">
                <a:latin typeface="微软雅黑" panose="020B0503020204020204" charset="-122"/>
                <a:ea typeface="微软雅黑" panose="020B0503020204020204" charset="-122"/>
              </a:rPr>
              <a:t>H. Wang, P. Cao, J. Yang, and O. </a:t>
            </a:r>
            <a:r>
              <a:rPr lang="en-US" altLang="zh-CN" sz="1000" b="1" dirty="0" err="1">
                <a:latin typeface="微软雅黑" panose="020B0503020204020204" charset="-122"/>
                <a:ea typeface="微软雅黑" panose="020B0503020204020204" charset="-122"/>
              </a:rPr>
              <a:t>Zaiane</a:t>
            </a:r>
            <a:r>
              <a:rPr lang="en-US" altLang="zh-CN" sz="1000" b="1" dirty="0">
                <a:latin typeface="微软雅黑" panose="020B0503020204020204" charset="-122"/>
                <a:ea typeface="微软雅黑" panose="020B0503020204020204" charset="-122"/>
              </a:rPr>
              <a:t>, "MCA-</a:t>
            </a:r>
            <a:r>
              <a:rPr lang="en-US" altLang="zh-CN" sz="1000" b="1" dirty="0" err="1">
                <a:latin typeface="微软雅黑" panose="020B0503020204020204" charset="-122"/>
                <a:ea typeface="微软雅黑" panose="020B0503020204020204" charset="-122"/>
              </a:rPr>
              <a:t>UNet</a:t>
            </a:r>
            <a:r>
              <a:rPr lang="en-US" altLang="zh-CN" sz="1000" b="1" dirty="0">
                <a:latin typeface="微软雅黑" panose="020B0503020204020204" charset="-122"/>
                <a:ea typeface="微软雅黑" panose="020B0503020204020204" charset="-122"/>
              </a:rPr>
              <a:t>: multi-scale cross co-attentional U-Net for automatic medical image segmentation," Health Inf. Sci. Syst., vol. 11, no. 1, pp. 1-10, Jan. 2023, Art no. 10, </a:t>
            </a:r>
            <a:r>
              <a:rPr lang="en-US" altLang="zh-CN" sz="1000" b="1" dirty="0" err="1">
                <a:latin typeface="微软雅黑" panose="020B0503020204020204" charset="-122"/>
                <a:ea typeface="微软雅黑" panose="020B0503020204020204" charset="-122"/>
              </a:rPr>
              <a:t>doi</a:t>
            </a:r>
            <a:r>
              <a:rPr lang="en-US" altLang="zh-CN" sz="1000" b="1" dirty="0">
                <a:latin typeface="微软雅黑" panose="020B0503020204020204" charset="-122"/>
                <a:ea typeface="微软雅黑" panose="020B0503020204020204" charset="-122"/>
              </a:rPr>
              <a:t>: 10.1007/s13755-023-00214-8.</a:t>
            </a:r>
          </a:p>
        </p:txBody>
      </p:sp>
      <p:pic>
        <p:nvPicPr>
          <p:cNvPr id="15" name="图片 14"/>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20" name="文本框 19"/>
          <p:cNvSpPr txBox="1"/>
          <p:nvPr/>
        </p:nvSpPr>
        <p:spPr>
          <a:xfrm>
            <a:off x="796720" y="2278831"/>
            <a:ext cx="2599114" cy="2305631"/>
          </a:xfrm>
          <a:prstGeom prst="rect">
            <a:avLst/>
          </a:prstGeom>
          <a:noFill/>
        </p:spPr>
        <p:txBody>
          <a:bodyPr wrap="square" rtlCol="0">
            <a:spAutoFit/>
          </a:bodyPr>
          <a:lstStyle/>
          <a:p>
            <a:pPr algn="just">
              <a:lnSpc>
                <a:spcPct val="130000"/>
              </a:lnSpc>
              <a:spcBef>
                <a:spcPts val="0"/>
              </a:spcBef>
              <a:spcAft>
                <a:spcPts val="0"/>
              </a:spcAft>
            </a:pPr>
            <a:r>
              <a:rPr lang="zh-CN" altLang="en-US" sz="1400" dirty="0">
                <a:solidFill>
                  <a:schemeClr val="bg2">
                    <a:lumMod val="25000"/>
                  </a:schemeClr>
                </a:solidFill>
                <a:latin typeface="微软雅黑" panose="020B0503020204020204" charset="-122"/>
                <a:ea typeface="微软雅黑" panose="020B0503020204020204" charset="-122"/>
              </a:rPr>
              <a:t>​​</a:t>
            </a:r>
            <a:r>
              <a:rPr lang="en-US" altLang="zh-CN" sz="1400" dirty="0">
                <a:solidFill>
                  <a:schemeClr val="bg2">
                    <a:lumMod val="25000"/>
                  </a:schemeClr>
                </a:solidFill>
                <a:latin typeface="微软雅黑" panose="020B0503020204020204" charset="-122"/>
                <a:ea typeface="微软雅黑" panose="020B0503020204020204" charset="-122"/>
              </a:rPr>
              <a:t>U</a:t>
            </a:r>
            <a:r>
              <a:rPr lang="en-US" altLang="zh-CN" sz="1400" baseline="30000" dirty="0">
                <a:solidFill>
                  <a:schemeClr val="bg2">
                    <a:lumMod val="25000"/>
                  </a:schemeClr>
                </a:solidFill>
                <a:latin typeface="微软雅黑" panose="020B0503020204020204" charset="-122"/>
                <a:ea typeface="微软雅黑" panose="020B0503020204020204" charset="-122"/>
              </a:rPr>
              <a:t>2</a:t>
            </a:r>
            <a:r>
              <a:rPr lang="en-US" altLang="zh-CN" sz="1400" dirty="0">
                <a:solidFill>
                  <a:schemeClr val="bg2">
                    <a:lumMod val="25000"/>
                  </a:schemeClr>
                </a:solidFill>
                <a:latin typeface="微软雅黑" panose="020B0503020204020204" charset="-122"/>
                <a:ea typeface="微软雅黑" panose="020B0503020204020204" charset="-122"/>
              </a:rPr>
              <a:t>Net </a:t>
            </a:r>
            <a:r>
              <a:rPr lang="zh-CN" altLang="en-US" sz="1400" dirty="0">
                <a:solidFill>
                  <a:schemeClr val="bg2">
                    <a:lumMod val="25000"/>
                  </a:schemeClr>
                </a:solidFill>
                <a:latin typeface="微软雅黑" panose="020B0503020204020204" charset="-122"/>
                <a:ea typeface="微软雅黑" panose="020B0503020204020204" charset="-122"/>
              </a:rPr>
              <a:t>是一种</a:t>
            </a:r>
            <a:r>
              <a:rPr lang="zh-CN" altLang="en-US" sz="1400" b="1" dirty="0">
                <a:solidFill>
                  <a:schemeClr val="bg2">
                    <a:lumMod val="25000"/>
                  </a:schemeClr>
                </a:solidFill>
                <a:latin typeface="微软雅黑" panose="020B0503020204020204" charset="-122"/>
                <a:ea typeface="微软雅黑" panose="020B0503020204020204" charset="-122"/>
              </a:rPr>
              <a:t>基于残差</a:t>
            </a:r>
            <a:r>
              <a:rPr lang="en-US" altLang="zh-CN" sz="1400" b="1" dirty="0">
                <a:solidFill>
                  <a:schemeClr val="bg2">
                    <a:lumMod val="25000"/>
                  </a:schemeClr>
                </a:solidFill>
                <a:latin typeface="微软雅黑" panose="020B0503020204020204" charset="-122"/>
                <a:ea typeface="微软雅黑" panose="020B0503020204020204" charset="-122"/>
              </a:rPr>
              <a:t> U </a:t>
            </a:r>
            <a:r>
              <a:rPr lang="zh-CN" altLang="en-US" sz="1400" b="1" dirty="0">
                <a:solidFill>
                  <a:schemeClr val="bg2">
                    <a:lumMod val="25000"/>
                  </a:schemeClr>
                </a:solidFill>
                <a:latin typeface="微软雅黑" panose="020B0503020204020204" charset="-122"/>
                <a:ea typeface="微软雅黑" panose="020B0503020204020204" charset="-122"/>
              </a:rPr>
              <a:t>块的多尺度嵌套网络</a:t>
            </a:r>
            <a:r>
              <a:rPr lang="zh-CN" altLang="en-US" sz="1400" dirty="0">
                <a:solidFill>
                  <a:schemeClr val="bg2">
                    <a:lumMod val="25000"/>
                  </a:schemeClr>
                </a:solidFill>
                <a:latin typeface="微软雅黑" panose="020B0503020204020204" charset="-122"/>
                <a:ea typeface="微软雅黑" panose="020B0503020204020204" charset="-122"/>
              </a:rPr>
              <a:t>，设计目标是捕捉不同大小的目标。其核心是</a:t>
            </a:r>
            <a:r>
              <a:rPr lang="en-US" altLang="zh-CN" sz="1400" dirty="0">
                <a:solidFill>
                  <a:schemeClr val="bg2">
                    <a:lumMod val="25000"/>
                  </a:schemeClr>
                </a:solidFill>
                <a:latin typeface="微软雅黑" panose="020B0503020204020204" charset="-122"/>
                <a:ea typeface="微软雅黑" panose="020B0503020204020204" charset="-122"/>
              </a:rPr>
              <a:t> </a:t>
            </a:r>
            <a:r>
              <a:rPr lang="en-US" altLang="zh-CN" sz="1400" b="1" dirty="0">
                <a:solidFill>
                  <a:schemeClr val="bg2">
                    <a:lumMod val="25000"/>
                  </a:schemeClr>
                </a:solidFill>
                <a:latin typeface="微软雅黑" panose="020B0503020204020204" charset="-122"/>
                <a:ea typeface="微软雅黑" panose="020B0503020204020204" charset="-122"/>
              </a:rPr>
              <a:t>RSU</a:t>
            </a:r>
            <a:r>
              <a:rPr lang="zh-CN" altLang="en-US" sz="1400" b="1" dirty="0">
                <a:solidFill>
                  <a:schemeClr val="bg2">
                    <a:lumMod val="25000"/>
                  </a:schemeClr>
                </a:solidFill>
                <a:latin typeface="微软雅黑" panose="020B0503020204020204" charset="-122"/>
                <a:ea typeface="微软雅黑" panose="020B0503020204020204" charset="-122"/>
              </a:rPr>
              <a:t>（</a:t>
            </a:r>
            <a:r>
              <a:rPr lang="en-US" altLang="zh-CN" sz="1400" b="1" dirty="0">
                <a:solidFill>
                  <a:schemeClr val="bg2">
                    <a:lumMod val="25000"/>
                  </a:schemeClr>
                </a:solidFill>
                <a:latin typeface="微软雅黑" panose="020B0503020204020204" charset="-122"/>
                <a:ea typeface="微软雅黑" panose="020B0503020204020204" charset="-122"/>
              </a:rPr>
              <a:t>Residual U-block</a:t>
            </a:r>
            <a:r>
              <a:rPr lang="zh-CN" altLang="en-US" sz="1400" b="1" dirty="0">
                <a:solidFill>
                  <a:schemeClr val="bg2">
                    <a:lumMod val="25000"/>
                  </a:schemeClr>
                </a:solidFill>
                <a:latin typeface="微软雅黑" panose="020B0503020204020204" charset="-122"/>
                <a:ea typeface="微软雅黑" panose="020B0503020204020204" charset="-122"/>
              </a:rPr>
              <a:t>）模块</a:t>
            </a:r>
            <a:r>
              <a:rPr lang="zh-CN" altLang="en-US" sz="1400" dirty="0">
                <a:solidFill>
                  <a:schemeClr val="bg2">
                    <a:lumMod val="25000"/>
                  </a:schemeClr>
                </a:solidFill>
                <a:latin typeface="微软雅黑" panose="020B0503020204020204" charset="-122"/>
                <a:ea typeface="微软雅黑" panose="020B0503020204020204" charset="-122"/>
              </a:rPr>
              <a:t>，通过</a:t>
            </a:r>
            <a:r>
              <a:rPr lang="zh-CN" altLang="en-US" sz="1400" b="1" dirty="0">
                <a:solidFill>
                  <a:schemeClr val="bg2">
                    <a:lumMod val="25000"/>
                  </a:schemeClr>
                </a:solidFill>
                <a:latin typeface="微软雅黑" panose="020B0503020204020204" charset="-122"/>
                <a:ea typeface="微软雅黑" panose="020B0503020204020204" charset="-122"/>
              </a:rPr>
              <a:t>多级嵌套</a:t>
            </a:r>
            <a:r>
              <a:rPr lang="zh-CN" altLang="en-US" sz="1400" dirty="0">
                <a:solidFill>
                  <a:schemeClr val="bg2">
                    <a:lumMod val="25000"/>
                  </a:schemeClr>
                </a:solidFill>
                <a:latin typeface="微软雅黑" panose="020B0503020204020204" charset="-122"/>
                <a:ea typeface="微软雅黑" panose="020B0503020204020204" charset="-122"/>
              </a:rPr>
              <a:t>提取特征，支持主输出和多个辅助输出（</a:t>
            </a:r>
            <a:r>
              <a:rPr lang="en-US" altLang="zh-CN" sz="1400" dirty="0">
                <a:solidFill>
                  <a:schemeClr val="bg2">
                    <a:lumMod val="25000"/>
                  </a:schemeClr>
                </a:solidFill>
                <a:latin typeface="微软雅黑" panose="020B0503020204020204" charset="-122"/>
                <a:ea typeface="微软雅黑" panose="020B0503020204020204" charset="-122"/>
              </a:rPr>
              <a:t>d1-d6</a:t>
            </a:r>
            <a:r>
              <a:rPr lang="zh-CN" altLang="en-US" sz="1400" dirty="0">
                <a:solidFill>
                  <a:schemeClr val="bg2">
                    <a:lumMod val="25000"/>
                  </a:schemeClr>
                </a:solidFill>
                <a:latin typeface="微软雅黑" panose="020B0503020204020204" charset="-122"/>
                <a:ea typeface="微软雅黑" panose="020B0503020204020204" charset="-122"/>
              </a:rPr>
              <a:t>），损失函数综合多尺度信息。</a:t>
            </a:r>
          </a:p>
        </p:txBody>
      </p:sp>
      <p:sp>
        <p:nvSpPr>
          <p:cNvPr id="25" name="文本框 24"/>
          <p:cNvSpPr txBox="1"/>
          <p:nvPr/>
        </p:nvSpPr>
        <p:spPr>
          <a:xfrm>
            <a:off x="6271895" y="2115185"/>
            <a:ext cx="5205730" cy="2025555"/>
          </a:xfrm>
          <a:prstGeom prst="rect">
            <a:avLst/>
          </a:prstGeom>
          <a:noFill/>
        </p:spPr>
        <p:txBody>
          <a:bodyPr wrap="square" rtlCol="0">
            <a:spAutoFit/>
          </a:bodyPr>
          <a:lstStyle/>
          <a:p>
            <a:pPr algn="just">
              <a:lnSpc>
                <a:spcPct val="130000"/>
              </a:lnSpc>
              <a:spcBef>
                <a:spcPts val="0"/>
              </a:spcBef>
              <a:spcAft>
                <a:spcPts val="0"/>
              </a:spcAft>
            </a:pPr>
            <a:r>
              <a:rPr lang="zh-CN" altLang="en-US" sz="1400" dirty="0">
                <a:solidFill>
                  <a:schemeClr val="bg2">
                    <a:lumMod val="25000"/>
                  </a:schemeClr>
                </a:solidFill>
                <a:latin typeface="微软雅黑" panose="020B0503020204020204" charset="-122"/>
                <a:ea typeface="微软雅黑" panose="020B0503020204020204" charset="-122"/>
              </a:rPr>
              <a:t>​​</a:t>
            </a:r>
            <a:r>
              <a:rPr lang="en-US" altLang="zh-CN" sz="1400" dirty="0">
                <a:solidFill>
                  <a:schemeClr val="bg2">
                    <a:lumMod val="25000"/>
                  </a:schemeClr>
                </a:solidFill>
                <a:latin typeface="微软雅黑" panose="020B0503020204020204" charset="-122"/>
                <a:ea typeface="微软雅黑" panose="020B0503020204020204" charset="-122"/>
              </a:rPr>
              <a:t>MCA-</a:t>
            </a:r>
            <a:r>
              <a:rPr lang="en-US" altLang="zh-CN" sz="1400" dirty="0" err="1">
                <a:solidFill>
                  <a:schemeClr val="bg2">
                    <a:lumMod val="25000"/>
                  </a:schemeClr>
                </a:solidFill>
                <a:latin typeface="微软雅黑" panose="020B0503020204020204" charset="-122"/>
                <a:ea typeface="微软雅黑" panose="020B0503020204020204" charset="-122"/>
              </a:rPr>
              <a:t>UNet</a:t>
            </a:r>
            <a:r>
              <a:rPr lang="en-US" altLang="zh-CN" sz="1400" dirty="0">
                <a:solidFill>
                  <a:schemeClr val="bg2">
                    <a:lumMod val="25000"/>
                  </a:schemeClr>
                </a:solidFill>
                <a:latin typeface="微软雅黑" panose="020B0503020204020204" charset="-122"/>
                <a:ea typeface="微软雅黑" panose="020B0503020204020204" charset="-122"/>
              </a:rPr>
              <a:t> </a:t>
            </a:r>
            <a:r>
              <a:rPr lang="zh-CN" altLang="en-US" sz="1400" dirty="0">
                <a:solidFill>
                  <a:schemeClr val="bg2">
                    <a:lumMod val="25000"/>
                  </a:schemeClr>
                </a:solidFill>
                <a:latin typeface="微软雅黑" panose="020B0503020204020204" charset="-122"/>
                <a:ea typeface="微软雅黑" panose="020B0503020204020204" charset="-122"/>
              </a:rPr>
              <a:t>是一种改进的 </a:t>
            </a:r>
            <a:r>
              <a:rPr lang="en-US" altLang="zh-CN" sz="1400" dirty="0" err="1">
                <a:solidFill>
                  <a:schemeClr val="bg2">
                    <a:lumMod val="25000"/>
                  </a:schemeClr>
                </a:solidFill>
                <a:latin typeface="微软雅黑" panose="020B0503020204020204" charset="-122"/>
                <a:ea typeface="微软雅黑" panose="020B0503020204020204" charset="-122"/>
              </a:rPr>
              <a:t>UNet</a:t>
            </a:r>
            <a:r>
              <a:rPr lang="en-US" altLang="zh-CN" sz="1400" dirty="0">
                <a:solidFill>
                  <a:schemeClr val="bg2">
                    <a:lumMod val="25000"/>
                  </a:schemeClr>
                </a:solidFill>
                <a:latin typeface="微软雅黑" panose="020B0503020204020204" charset="-122"/>
                <a:ea typeface="微软雅黑" panose="020B0503020204020204" charset="-122"/>
              </a:rPr>
              <a:t> </a:t>
            </a:r>
            <a:r>
              <a:rPr lang="zh-CN" altLang="en-US" sz="1400" dirty="0">
                <a:solidFill>
                  <a:schemeClr val="bg2">
                    <a:lumMod val="25000"/>
                  </a:schemeClr>
                </a:solidFill>
                <a:latin typeface="微软雅黑" panose="020B0503020204020204" charset="-122"/>
                <a:ea typeface="微软雅黑" panose="020B0503020204020204" charset="-122"/>
              </a:rPr>
              <a:t>架构，专为医学图像分割任务设计。其核心创新包括：</a:t>
            </a:r>
          </a:p>
          <a:p>
            <a:pPr marL="342900" indent="-342900" algn="just">
              <a:lnSpc>
                <a:spcPct val="130000"/>
              </a:lnSpc>
              <a:spcBef>
                <a:spcPts val="0"/>
              </a:spcBef>
              <a:spcAft>
                <a:spcPts val="0"/>
              </a:spcAft>
              <a:buAutoNum type="arabicPeriod"/>
            </a:pPr>
            <a:r>
              <a:rPr lang="zh-CN" altLang="en-US" sz="1400" b="1" dirty="0">
                <a:solidFill>
                  <a:schemeClr val="bg2">
                    <a:lumMod val="25000"/>
                  </a:schemeClr>
                </a:solidFill>
                <a:latin typeface="微软雅黑" panose="020B0503020204020204" charset="-122"/>
                <a:ea typeface="微软雅黑" panose="020B0503020204020204" charset="-122"/>
              </a:rPr>
              <a:t>多尺度交叉跳跃连接</a:t>
            </a:r>
            <a:r>
              <a:rPr lang="zh-CN" altLang="en-US" sz="1400" dirty="0">
                <a:solidFill>
                  <a:schemeClr val="bg2">
                    <a:lumMod val="25000"/>
                  </a:schemeClr>
                </a:solidFill>
                <a:latin typeface="微软雅黑" panose="020B0503020204020204" charset="-122"/>
                <a:ea typeface="微软雅黑" panose="020B0503020204020204" charset="-122"/>
              </a:rPr>
              <a:t>，通过融合编码器不同层次的特征，增强多尺度信息捕获能力；</a:t>
            </a:r>
          </a:p>
          <a:p>
            <a:pPr marL="342900" indent="-342900" algn="just">
              <a:lnSpc>
                <a:spcPct val="130000"/>
              </a:lnSpc>
              <a:spcBef>
                <a:spcPts val="0"/>
              </a:spcBef>
              <a:spcAft>
                <a:spcPts val="0"/>
              </a:spcAft>
              <a:buAutoNum type="arabicPeriod"/>
            </a:pPr>
            <a:r>
              <a:rPr lang="zh-CN" altLang="en-US" sz="1400" b="1" dirty="0">
                <a:solidFill>
                  <a:schemeClr val="bg2">
                    <a:lumMod val="25000"/>
                  </a:schemeClr>
                </a:solidFill>
                <a:latin typeface="微软雅黑" panose="020B0503020204020204" charset="-122"/>
                <a:ea typeface="微软雅黑" panose="020B0503020204020204" charset="-122"/>
              </a:rPr>
              <a:t>交叉协同注意力机制</a:t>
            </a:r>
            <a:r>
              <a:rPr lang="zh-CN" altLang="en-US" sz="1400" dirty="0">
                <a:solidFill>
                  <a:schemeClr val="bg2">
                    <a:lumMod val="25000"/>
                  </a:schemeClr>
                </a:solidFill>
                <a:latin typeface="微软雅黑" panose="020B0503020204020204" charset="-122"/>
                <a:ea typeface="微软雅黑" panose="020B0503020204020204" charset="-122"/>
              </a:rPr>
              <a:t>（</a:t>
            </a:r>
            <a:r>
              <a:rPr lang="en-US" altLang="zh-CN" sz="1400" dirty="0">
                <a:solidFill>
                  <a:schemeClr val="bg2">
                    <a:lumMod val="25000"/>
                  </a:schemeClr>
                </a:solidFill>
                <a:latin typeface="微软雅黑" panose="020B0503020204020204" charset="-122"/>
                <a:ea typeface="微软雅黑" panose="020B0503020204020204" charset="-122"/>
              </a:rPr>
              <a:t>CCA</a:t>
            </a:r>
            <a:r>
              <a:rPr lang="zh-CN" altLang="en-US" sz="1400" dirty="0">
                <a:solidFill>
                  <a:schemeClr val="bg2">
                    <a:lumMod val="25000"/>
                  </a:schemeClr>
                </a:solidFill>
                <a:latin typeface="微软雅黑" panose="020B0503020204020204" charset="-122"/>
                <a:ea typeface="微软雅黑" panose="020B0503020204020204" charset="-122"/>
              </a:rPr>
              <a:t>），同时考虑通道和空间注意力，减少编码器与解码器之间的语义差距；</a:t>
            </a:r>
          </a:p>
          <a:p>
            <a:pPr marL="342900" indent="-342900" algn="just">
              <a:lnSpc>
                <a:spcPct val="130000"/>
              </a:lnSpc>
              <a:spcBef>
                <a:spcPts val="0"/>
              </a:spcBef>
              <a:spcAft>
                <a:spcPts val="0"/>
              </a:spcAft>
              <a:buAutoNum type="arabicPeriod"/>
            </a:pPr>
            <a:r>
              <a:rPr lang="zh-CN" altLang="en-US" sz="1400" b="1" dirty="0">
                <a:solidFill>
                  <a:schemeClr val="bg2">
                    <a:lumMod val="25000"/>
                  </a:schemeClr>
                </a:solidFill>
                <a:latin typeface="微软雅黑" panose="020B0503020204020204" charset="-122"/>
                <a:ea typeface="微软雅黑" panose="020B0503020204020204" charset="-122"/>
              </a:rPr>
              <a:t>双向解码器</a:t>
            </a:r>
            <a:r>
              <a:rPr lang="zh-CN" altLang="en-US" sz="1400" dirty="0">
                <a:solidFill>
                  <a:schemeClr val="bg2">
                    <a:lumMod val="25000"/>
                  </a:schemeClr>
                </a:solidFill>
                <a:latin typeface="微软雅黑" panose="020B0503020204020204" charset="-122"/>
                <a:ea typeface="微软雅黑" panose="020B0503020204020204" charset="-122"/>
              </a:rPr>
              <a:t>，结合双上采样和深度监督，提升特征重建精度。</a:t>
            </a:r>
          </a:p>
        </p:txBody>
      </p:sp>
      <p:pic>
        <p:nvPicPr>
          <p:cNvPr id="26" name="图片 25"/>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3435848" y="2250187"/>
            <a:ext cx="2531656" cy="2362917"/>
          </a:xfrm>
          <a:prstGeom prst="rect">
            <a:avLst/>
          </a:prstGeom>
        </p:spPr>
      </p:pic>
      <p:pic>
        <p:nvPicPr>
          <p:cNvPr id="28" name="图片 27"/>
          <p:cNvPicPr>
            <a:picLocks noChangeAspect="1"/>
          </p:cNvPicPr>
          <p:nvPr/>
        </p:nvPicPr>
        <p:blipFill>
          <a:blip r:embed="rId10"/>
          <a:stretch>
            <a:fillRect/>
          </a:stretch>
        </p:blipFill>
        <p:spPr>
          <a:xfrm>
            <a:off x="6945986" y="4190498"/>
            <a:ext cx="3928110" cy="2092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635" y="3404870"/>
            <a:ext cx="12207240" cy="3453130"/>
            <a:chOff x="-1" y="5362"/>
            <a:chExt cx="19224" cy="5438"/>
          </a:xfrm>
        </p:grpSpPr>
        <p:sp>
          <p:nvSpPr>
            <p:cNvPr id="15" name="任意多边形 14"/>
            <p:cNvSpPr/>
            <p:nvPr/>
          </p:nvSpPr>
          <p:spPr>
            <a:xfrm>
              <a:off x="-1" y="5362"/>
              <a:ext cx="19225" cy="4944"/>
            </a:xfrm>
            <a:custGeom>
              <a:avLst/>
              <a:gdLst/>
              <a:ahLst/>
              <a:cxnLst>
                <a:cxn ang="3">
                  <a:pos x="hc" y="t"/>
                </a:cxn>
                <a:cxn ang="cd2">
                  <a:pos x="l" y="vc"/>
                </a:cxn>
                <a:cxn ang="cd4">
                  <a:pos x="hc" y="b"/>
                </a:cxn>
                <a:cxn ang="0">
                  <a:pos x="r" y="vc"/>
                </a:cxn>
              </a:cxnLst>
              <a:rect l="l" t="t" r="r" b="b"/>
              <a:pathLst>
                <a:path w="19225" h="4944">
                  <a:moveTo>
                    <a:pt x="19225" y="0"/>
                  </a:moveTo>
                  <a:lnTo>
                    <a:pt x="19225" y="4944"/>
                  </a:lnTo>
                  <a:lnTo>
                    <a:pt x="0" y="4944"/>
                  </a:lnTo>
                  <a:lnTo>
                    <a:pt x="0" y="4304"/>
                  </a:lnTo>
                  <a:lnTo>
                    <a:pt x="53" y="4313"/>
                  </a:lnTo>
                  <a:cubicBezTo>
                    <a:pt x="4491" y="5063"/>
                    <a:pt x="14739" y="2164"/>
                    <a:pt x="19172" y="26"/>
                  </a:cubicBezTo>
                  <a:lnTo>
                    <a:pt x="19225"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1" name="http://photo-static-api.fotomore.com/creative/vcg/400/new/VCG41N1163957414.jpg" descr="templates\picture_hover\&amp;pky340_sjzg_VCG41N1163957414&amp;2&amp;src_toppic_inpsrchzd1&amp;"/>
            <p:cNvPicPr>
              <a:picLocks noChangeAspect="1"/>
            </p:cNvPicPr>
            <p:nvPr/>
          </p:nvPicPr>
          <p:blipFill>
            <a:blip r:embed="rId24"/>
            <a:srcRect t="54012" b="7399"/>
            <a:stretch>
              <a:fillRect/>
            </a:stretch>
          </p:blipFill>
          <p:spPr>
            <a:xfrm>
              <a:off x="1" y="5856"/>
              <a:ext cx="19223" cy="4944"/>
            </a:xfrm>
            <a:custGeom>
              <a:avLst/>
              <a:gdLst/>
              <a:ahLst/>
              <a:cxnLst>
                <a:cxn ang="3">
                  <a:pos x="hc" y="t"/>
                </a:cxn>
                <a:cxn ang="cd2">
                  <a:pos x="l" y="vc"/>
                </a:cxn>
                <a:cxn ang="cd4">
                  <a:pos x="hc" y="b"/>
                </a:cxn>
                <a:cxn ang="0">
                  <a:pos x="r" y="vc"/>
                </a:cxn>
              </a:cxnLst>
              <a:rect l="l" t="t" r="r" b="b"/>
              <a:pathLst>
                <a:path w="19223" h="4944">
                  <a:moveTo>
                    <a:pt x="19223" y="0"/>
                  </a:moveTo>
                  <a:lnTo>
                    <a:pt x="19223" y="4944"/>
                  </a:lnTo>
                  <a:lnTo>
                    <a:pt x="0" y="4944"/>
                  </a:lnTo>
                  <a:lnTo>
                    <a:pt x="0" y="4304"/>
                  </a:lnTo>
                  <a:lnTo>
                    <a:pt x="51" y="4313"/>
                  </a:lnTo>
                  <a:cubicBezTo>
                    <a:pt x="4489" y="5063"/>
                    <a:pt x="14737" y="2164"/>
                    <a:pt x="19170" y="26"/>
                  </a:cubicBezTo>
                  <a:lnTo>
                    <a:pt x="19223" y="0"/>
                  </a:lnTo>
                  <a:close/>
                </a:path>
              </a:pathLst>
            </a:custGeom>
          </p:spPr>
        </p:pic>
        <p:sp>
          <p:nvSpPr>
            <p:cNvPr id="12" name="任意多边形 11"/>
            <p:cNvSpPr/>
            <p:nvPr/>
          </p:nvSpPr>
          <p:spPr>
            <a:xfrm>
              <a:off x="-1" y="5856"/>
              <a:ext cx="19225" cy="4944"/>
            </a:xfrm>
            <a:custGeom>
              <a:avLst/>
              <a:gdLst/>
              <a:ahLst/>
              <a:cxnLst>
                <a:cxn ang="3">
                  <a:pos x="hc" y="t"/>
                </a:cxn>
                <a:cxn ang="cd2">
                  <a:pos x="l" y="vc"/>
                </a:cxn>
                <a:cxn ang="cd4">
                  <a:pos x="hc" y="b"/>
                </a:cxn>
                <a:cxn ang="0">
                  <a:pos x="r" y="vc"/>
                </a:cxn>
              </a:cxnLst>
              <a:rect l="l" t="t" r="r" b="b"/>
              <a:pathLst>
                <a:path w="19225" h="4944">
                  <a:moveTo>
                    <a:pt x="19225" y="0"/>
                  </a:moveTo>
                  <a:lnTo>
                    <a:pt x="19225" y="4944"/>
                  </a:lnTo>
                  <a:lnTo>
                    <a:pt x="0" y="4944"/>
                  </a:lnTo>
                  <a:lnTo>
                    <a:pt x="0" y="4304"/>
                  </a:lnTo>
                  <a:lnTo>
                    <a:pt x="53" y="4313"/>
                  </a:lnTo>
                  <a:cubicBezTo>
                    <a:pt x="4491" y="5063"/>
                    <a:pt x="14739" y="2164"/>
                    <a:pt x="19172" y="26"/>
                  </a:cubicBezTo>
                  <a:lnTo>
                    <a:pt x="19225" y="0"/>
                  </a:lnTo>
                  <a:close/>
                </a:path>
              </a:pathLst>
            </a:custGeom>
            <a:gradFill>
              <a:gsLst>
                <a:gs pos="0">
                  <a:srgbClr val="0B2780">
                    <a:alpha val="80000"/>
                  </a:srgbClr>
                </a:gs>
                <a:gs pos="100000">
                  <a:srgbClr val="091D66">
                    <a:alpha val="8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7" name="椭圆 16"/>
          <p:cNvSpPr>
            <a:spLocks noChangeAspect="1"/>
          </p:cNvSpPr>
          <p:nvPr/>
        </p:nvSpPr>
        <p:spPr>
          <a:xfrm>
            <a:off x="1879965" y="6220460"/>
            <a:ext cx="252000" cy="252000"/>
          </a:xfrm>
          <a:prstGeom prst="ellipse">
            <a:avLst/>
          </a:prstGeom>
          <a:noFill/>
          <a:ln w="28575" cmpd="sng">
            <a:gradFill>
              <a:gsLst>
                <a:gs pos="0">
                  <a:srgbClr val="0B2780"/>
                </a:gs>
                <a:gs pos="100000">
                  <a:srgbClr val="091D66"/>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custDataLst>
              <p:tags r:id="rId1"/>
            </p:custDataLst>
          </p:nvPr>
        </p:nvSpPr>
        <p:spPr>
          <a:xfrm>
            <a:off x="1156200" y="3465195"/>
            <a:ext cx="1781810" cy="1981696"/>
          </a:xfrm>
          <a:prstGeom prst="rect">
            <a:avLst/>
          </a:prstGeom>
          <a:noFill/>
        </p:spPr>
        <p:txBody>
          <a:bodyPr wrap="square" rtlCol="0">
            <a:spAutoFit/>
          </a:bodyPr>
          <a:lstStyle/>
          <a:p>
            <a:pPr algn="ctr">
              <a:lnSpc>
                <a:spcPct val="130000"/>
              </a:lnSpc>
              <a:spcBef>
                <a:spcPts val="0"/>
              </a:spcBef>
              <a:spcAft>
                <a:spcPts val="0"/>
              </a:spcAft>
            </a:pPr>
            <a:r>
              <a:rPr lang="en-US" altLang="zh-CN"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20 </a:t>
            </a:r>
            <a:r>
              <a:rPr lang="zh-CN" altLang="en-US"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个</a:t>
            </a:r>
            <a:r>
              <a:rPr lang="en-US" altLang="zh-CN"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epoch</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，批量大小</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2</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，输入</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3</a:t>
            </a:r>
            <a:r>
              <a:rPr lang="en-US"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640</a:t>
            </a:r>
            <a:r>
              <a:rPr lang="en-US"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640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的</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RGB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图像，输出</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5</a:t>
            </a:r>
            <a:r>
              <a:rPr lang="en-US"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640</a:t>
            </a:r>
            <a:r>
              <a:rPr lang="en-US"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640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的分割图。</a:t>
            </a:r>
          </a:p>
        </p:txBody>
      </p:sp>
      <p:sp>
        <p:nvSpPr>
          <p:cNvPr id="21" name="圆角矩形 20"/>
          <p:cNvSpPr/>
          <p:nvPr>
            <p:custDataLst>
              <p:tags r:id="rId2"/>
            </p:custDataLst>
          </p:nvPr>
        </p:nvSpPr>
        <p:spPr>
          <a:xfrm>
            <a:off x="949325" y="2070735"/>
            <a:ext cx="2113280" cy="3639820"/>
          </a:xfrm>
          <a:prstGeom prst="roundRect">
            <a:avLst>
              <a:gd name="adj" fmla="val 5846"/>
            </a:avLst>
          </a:prstGeom>
          <a:noFill/>
          <a:ln w="12700">
            <a:gradFill>
              <a:gsLst>
                <a:gs pos="0">
                  <a:srgbClr val="0B2780"/>
                </a:gs>
                <a:gs pos="100000">
                  <a:srgbClr val="091D66"/>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charset="-122"/>
              <a:sym typeface="+mn-ea"/>
            </a:endParaRPr>
          </a:p>
        </p:txBody>
      </p:sp>
      <p:sp>
        <p:nvSpPr>
          <p:cNvPr id="22" name="同侧圆角矩形 21"/>
          <p:cNvSpPr/>
          <p:nvPr>
            <p:custDataLst>
              <p:tags r:id="rId3"/>
            </p:custDataLst>
          </p:nvPr>
        </p:nvSpPr>
        <p:spPr>
          <a:xfrm>
            <a:off x="949325" y="2071370"/>
            <a:ext cx="2113280" cy="1193165"/>
          </a:xfrm>
          <a:prstGeom prst="round2SameRect">
            <a:avLst>
              <a:gd name="adj1" fmla="val 10590"/>
              <a:gd name="adj2" fmla="val 0"/>
            </a:avLst>
          </a:prstGeom>
          <a:gradFill>
            <a:gsLst>
              <a:gs pos="0">
                <a:srgbClr val="0B2780"/>
              </a:gs>
              <a:gs pos="100000">
                <a:srgbClr val="091D66"/>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charset="-122"/>
              <a:sym typeface="+mn-ea"/>
            </a:endParaRPr>
          </a:p>
        </p:txBody>
      </p:sp>
      <p:sp>
        <p:nvSpPr>
          <p:cNvPr id="29" name="文本框 28"/>
          <p:cNvSpPr txBox="1"/>
          <p:nvPr>
            <p:custDataLst>
              <p:tags r:id="rId4"/>
            </p:custDataLst>
          </p:nvPr>
        </p:nvSpPr>
        <p:spPr>
          <a:xfrm>
            <a:off x="1059180" y="2743200"/>
            <a:ext cx="1894205" cy="39878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训练</a:t>
            </a:r>
          </a:p>
        </p:txBody>
      </p:sp>
      <p:sp>
        <p:nvSpPr>
          <p:cNvPr id="33" name="椭圆 32"/>
          <p:cNvSpPr>
            <a:spLocks noChangeAspect="1"/>
          </p:cNvSpPr>
          <p:nvPr>
            <p:custDataLst>
              <p:tags r:id="rId5"/>
            </p:custDataLst>
          </p:nvPr>
        </p:nvSpPr>
        <p:spPr>
          <a:xfrm>
            <a:off x="7191105" y="5183505"/>
            <a:ext cx="252000" cy="252000"/>
          </a:xfrm>
          <a:prstGeom prst="ellipse">
            <a:avLst/>
          </a:prstGeom>
          <a:noFill/>
          <a:ln w="28575" cmpd="sng">
            <a:gradFill>
              <a:gsLst>
                <a:gs pos="0">
                  <a:srgbClr val="0B2780"/>
                </a:gs>
                <a:gs pos="100000">
                  <a:srgbClr val="091D66"/>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4535535" y="5829300"/>
            <a:ext cx="252000" cy="252000"/>
          </a:xfrm>
          <a:prstGeom prst="ellipse">
            <a:avLst/>
          </a:prstGeom>
          <a:noFill/>
          <a:ln w="28575" cmpd="sng">
            <a:gradFill>
              <a:gsLst>
                <a:gs pos="0">
                  <a:srgbClr val="0B2780"/>
                </a:gs>
                <a:gs pos="100000">
                  <a:srgbClr val="091D66"/>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9846675" y="4349750"/>
            <a:ext cx="252000" cy="252000"/>
          </a:xfrm>
          <a:prstGeom prst="ellipse">
            <a:avLst/>
          </a:prstGeom>
          <a:noFill/>
          <a:ln w="28575" cmpd="sng">
            <a:gradFill>
              <a:gsLst>
                <a:gs pos="0">
                  <a:srgbClr val="0B2780"/>
                </a:gs>
                <a:gs pos="100000">
                  <a:srgbClr val="091D66"/>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custDataLst>
              <p:tags r:id="rId6"/>
            </p:custDataLst>
          </p:nvPr>
        </p:nvSpPr>
        <p:spPr>
          <a:xfrm>
            <a:off x="3729553" y="2979592"/>
            <a:ext cx="1892237" cy="1981696"/>
          </a:xfrm>
          <a:prstGeom prst="rect">
            <a:avLst/>
          </a:prstGeom>
          <a:noFill/>
        </p:spPr>
        <p:txBody>
          <a:bodyPr wrap="square" rtlCol="0">
            <a:spAutoFit/>
          </a:bodyPr>
          <a:lstStyle/>
          <a:p>
            <a:pPr algn="ctr">
              <a:lnSpc>
                <a:spcPct val="130000"/>
              </a:lnSpc>
              <a:spcBef>
                <a:spcPts val="0"/>
              </a:spcBef>
              <a:spcAft>
                <a:spcPts val="0"/>
              </a:spcAft>
            </a:pP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每</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epoch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在验证集上计算</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AUPR</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，当验证集上任一任务的</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AUPR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或平均</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AUPR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提升时，保存当前模型。</a:t>
            </a:r>
          </a:p>
        </p:txBody>
      </p:sp>
      <p:sp>
        <p:nvSpPr>
          <p:cNvPr id="38" name="圆角矩形 37"/>
          <p:cNvSpPr/>
          <p:nvPr>
            <p:custDataLst>
              <p:tags r:id="rId7"/>
            </p:custDataLst>
          </p:nvPr>
        </p:nvSpPr>
        <p:spPr>
          <a:xfrm>
            <a:off x="3604895" y="1597660"/>
            <a:ext cx="2113280" cy="3639820"/>
          </a:xfrm>
          <a:prstGeom prst="roundRect">
            <a:avLst>
              <a:gd name="adj" fmla="val 5846"/>
            </a:avLst>
          </a:prstGeom>
          <a:noFill/>
          <a:ln w="12700">
            <a:gradFill>
              <a:gsLst>
                <a:gs pos="0">
                  <a:srgbClr val="0B2780"/>
                </a:gs>
                <a:gs pos="100000">
                  <a:srgbClr val="091D66"/>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charset="-122"/>
              <a:sym typeface="+mn-ea"/>
            </a:endParaRPr>
          </a:p>
        </p:txBody>
      </p:sp>
      <p:sp>
        <p:nvSpPr>
          <p:cNvPr id="39" name="同侧圆角矩形 38"/>
          <p:cNvSpPr/>
          <p:nvPr>
            <p:custDataLst>
              <p:tags r:id="rId8"/>
            </p:custDataLst>
          </p:nvPr>
        </p:nvSpPr>
        <p:spPr>
          <a:xfrm>
            <a:off x="3604895" y="1598295"/>
            <a:ext cx="2113280" cy="1193165"/>
          </a:xfrm>
          <a:prstGeom prst="round2SameRect">
            <a:avLst>
              <a:gd name="adj1" fmla="val 10590"/>
              <a:gd name="adj2" fmla="val 0"/>
            </a:avLst>
          </a:prstGeom>
          <a:gradFill>
            <a:gsLst>
              <a:gs pos="0">
                <a:srgbClr val="0B2780"/>
              </a:gs>
              <a:gs pos="100000">
                <a:srgbClr val="091D66"/>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charset="-122"/>
              <a:sym typeface="+mn-ea"/>
            </a:endParaRPr>
          </a:p>
        </p:txBody>
      </p:sp>
      <p:sp>
        <p:nvSpPr>
          <p:cNvPr id="40" name="文本框 39"/>
          <p:cNvSpPr txBox="1"/>
          <p:nvPr>
            <p:custDataLst>
              <p:tags r:id="rId9"/>
            </p:custDataLst>
          </p:nvPr>
        </p:nvSpPr>
        <p:spPr>
          <a:xfrm>
            <a:off x="3714750" y="2270125"/>
            <a:ext cx="1894205" cy="39878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评估</a:t>
            </a:r>
          </a:p>
        </p:txBody>
      </p:sp>
      <p:sp>
        <p:nvSpPr>
          <p:cNvPr id="49" name="文本框 48"/>
          <p:cNvSpPr txBox="1"/>
          <p:nvPr>
            <p:custDataLst>
              <p:tags r:id="rId10"/>
            </p:custDataLst>
          </p:nvPr>
        </p:nvSpPr>
        <p:spPr>
          <a:xfrm>
            <a:off x="6535670" y="2786380"/>
            <a:ext cx="1625881" cy="1021433"/>
          </a:xfrm>
          <a:prstGeom prst="rect">
            <a:avLst/>
          </a:prstGeom>
          <a:noFill/>
        </p:spPr>
        <p:txBody>
          <a:bodyPr wrap="square" rtlCol="0">
            <a:spAutoFit/>
          </a:bodyPr>
          <a:lstStyle/>
          <a:p>
            <a:pPr algn="ctr">
              <a:lnSpc>
                <a:spcPct val="130000"/>
              </a:lnSpc>
              <a:spcBef>
                <a:spcPts val="0"/>
              </a:spcBef>
              <a:spcAft>
                <a:spcPts val="0"/>
              </a:spcAft>
            </a:pP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通过日志和</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en-US" altLang="zh-CN" sz="1600" dirty="0" err="1">
                <a:solidFill>
                  <a:schemeClr val="bg2">
                    <a:lumMod val="25000"/>
                  </a:schemeClr>
                </a:solidFill>
                <a:latin typeface="微软雅黑" panose="020B0503020204020204" charset="-122"/>
                <a:ea typeface="微软雅黑" panose="020B0503020204020204" charset="-122"/>
                <a:cs typeface="微软雅黑" panose="020B0503020204020204" charset="-122"/>
              </a:rPr>
              <a:t>TensorBoard</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跟踪损失与指标</a:t>
            </a:r>
          </a:p>
        </p:txBody>
      </p:sp>
      <p:sp>
        <p:nvSpPr>
          <p:cNvPr id="50" name="圆角矩形 49"/>
          <p:cNvSpPr/>
          <p:nvPr>
            <p:custDataLst>
              <p:tags r:id="rId11"/>
            </p:custDataLst>
          </p:nvPr>
        </p:nvSpPr>
        <p:spPr>
          <a:xfrm>
            <a:off x="6260465" y="982980"/>
            <a:ext cx="2113280" cy="3639820"/>
          </a:xfrm>
          <a:prstGeom prst="roundRect">
            <a:avLst>
              <a:gd name="adj" fmla="val 5846"/>
            </a:avLst>
          </a:prstGeom>
          <a:noFill/>
          <a:ln w="12700">
            <a:gradFill>
              <a:gsLst>
                <a:gs pos="0">
                  <a:srgbClr val="0B2780"/>
                </a:gs>
                <a:gs pos="100000">
                  <a:srgbClr val="091D66"/>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charset="-122"/>
              <a:sym typeface="+mn-ea"/>
            </a:endParaRPr>
          </a:p>
        </p:txBody>
      </p:sp>
      <p:sp>
        <p:nvSpPr>
          <p:cNvPr id="51" name="同侧圆角矩形 50"/>
          <p:cNvSpPr/>
          <p:nvPr>
            <p:custDataLst>
              <p:tags r:id="rId12"/>
            </p:custDataLst>
          </p:nvPr>
        </p:nvSpPr>
        <p:spPr>
          <a:xfrm>
            <a:off x="6260465" y="983615"/>
            <a:ext cx="2113280" cy="1193165"/>
          </a:xfrm>
          <a:prstGeom prst="round2SameRect">
            <a:avLst>
              <a:gd name="adj1" fmla="val 10590"/>
              <a:gd name="adj2" fmla="val 0"/>
            </a:avLst>
          </a:prstGeom>
          <a:gradFill>
            <a:gsLst>
              <a:gs pos="0">
                <a:srgbClr val="0B2780"/>
              </a:gs>
              <a:gs pos="100000">
                <a:srgbClr val="091D66"/>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charset="-122"/>
              <a:sym typeface="+mn-ea"/>
            </a:endParaRPr>
          </a:p>
        </p:txBody>
      </p:sp>
      <p:sp>
        <p:nvSpPr>
          <p:cNvPr id="52" name="文本框 51"/>
          <p:cNvSpPr txBox="1"/>
          <p:nvPr>
            <p:custDataLst>
              <p:tags r:id="rId13"/>
            </p:custDataLst>
          </p:nvPr>
        </p:nvSpPr>
        <p:spPr>
          <a:xfrm>
            <a:off x="6370320" y="1655445"/>
            <a:ext cx="1894205" cy="39878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记录</a:t>
            </a:r>
          </a:p>
        </p:txBody>
      </p:sp>
      <p:sp>
        <p:nvSpPr>
          <p:cNvPr id="55" name="文本框 54"/>
          <p:cNvSpPr txBox="1"/>
          <p:nvPr>
            <p:custDataLst>
              <p:tags r:id="rId14"/>
            </p:custDataLst>
          </p:nvPr>
        </p:nvSpPr>
        <p:spPr>
          <a:xfrm>
            <a:off x="9101720" y="2047240"/>
            <a:ext cx="1774721" cy="1341521"/>
          </a:xfrm>
          <a:prstGeom prst="rect">
            <a:avLst/>
          </a:prstGeom>
          <a:noFill/>
        </p:spPr>
        <p:txBody>
          <a:bodyPr wrap="square" rtlCol="0">
            <a:spAutoFit/>
          </a:bodyPr>
          <a:lstStyle/>
          <a:p>
            <a:pPr algn="ctr">
              <a:lnSpc>
                <a:spcPct val="130000"/>
              </a:lnSpc>
              <a:spcBef>
                <a:spcPts val="0"/>
              </a:spcBef>
              <a:spcAft>
                <a:spcPts val="0"/>
              </a:spcAft>
            </a:pP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进行测试，四种模型在测试集上的</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AUPR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和</a:t>
            </a:r>
            <a:r>
              <a:rPr lang="en-US" alt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 Dice </a:t>
            </a:r>
            <a:r>
              <a:rPr lang="zh-CN" altLang="en-US"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指标</a:t>
            </a:r>
            <a:r>
              <a:rPr lang="zh-CN" sz="16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p>
        </p:txBody>
      </p:sp>
      <p:sp>
        <p:nvSpPr>
          <p:cNvPr id="56" name="圆角矩形 55"/>
          <p:cNvSpPr/>
          <p:nvPr>
            <p:custDataLst>
              <p:tags r:id="rId15"/>
            </p:custDataLst>
          </p:nvPr>
        </p:nvSpPr>
        <p:spPr>
          <a:xfrm>
            <a:off x="8916035" y="403860"/>
            <a:ext cx="2113280" cy="3639820"/>
          </a:xfrm>
          <a:prstGeom prst="roundRect">
            <a:avLst>
              <a:gd name="adj" fmla="val 5846"/>
            </a:avLst>
          </a:prstGeom>
          <a:noFill/>
          <a:ln w="12700">
            <a:gradFill>
              <a:gsLst>
                <a:gs pos="0">
                  <a:srgbClr val="0B2780"/>
                </a:gs>
                <a:gs pos="100000">
                  <a:srgbClr val="091D66"/>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charset="-122"/>
              <a:sym typeface="+mn-ea"/>
            </a:endParaRPr>
          </a:p>
        </p:txBody>
      </p:sp>
      <p:sp>
        <p:nvSpPr>
          <p:cNvPr id="57" name="同侧圆角矩形 56"/>
          <p:cNvSpPr/>
          <p:nvPr>
            <p:custDataLst>
              <p:tags r:id="rId16"/>
            </p:custDataLst>
          </p:nvPr>
        </p:nvSpPr>
        <p:spPr>
          <a:xfrm>
            <a:off x="8916035" y="404495"/>
            <a:ext cx="2113280" cy="1193165"/>
          </a:xfrm>
          <a:prstGeom prst="round2SameRect">
            <a:avLst>
              <a:gd name="adj1" fmla="val 10590"/>
              <a:gd name="adj2" fmla="val 0"/>
            </a:avLst>
          </a:prstGeom>
          <a:gradFill>
            <a:gsLst>
              <a:gs pos="0">
                <a:srgbClr val="0B2780"/>
              </a:gs>
              <a:gs pos="100000">
                <a:srgbClr val="091D66"/>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charset="-122"/>
              <a:sym typeface="+mn-ea"/>
            </a:endParaRPr>
          </a:p>
        </p:txBody>
      </p:sp>
      <p:sp>
        <p:nvSpPr>
          <p:cNvPr id="58" name="文本框 57"/>
          <p:cNvSpPr txBox="1"/>
          <p:nvPr>
            <p:custDataLst>
              <p:tags r:id="rId17"/>
            </p:custDataLst>
          </p:nvPr>
        </p:nvSpPr>
        <p:spPr>
          <a:xfrm>
            <a:off x="9025890" y="1076325"/>
            <a:ext cx="1894205" cy="39878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测试</a:t>
            </a:r>
          </a:p>
        </p:txBody>
      </p:sp>
      <p:pic>
        <p:nvPicPr>
          <p:cNvPr id="24" name="图片 23" descr="templates\docerresourceshop\icons\\32313538343833323b32313538343832343bc2dbcec4b7a2b1ed"/>
          <p:cNvPicPr/>
          <p:nvPr>
            <p:custDataLst>
              <p:tags r:id="rId18"/>
            </p:custDataLst>
          </p:nvPr>
        </p:nvPicPr>
        <p:blipFill>
          <a:blip r:embed="rId25">
            <a:extLst>
              <a:ext uri="{96DAC541-7B7A-43D3-8B79-37D633B846F1}">
                <asvg:svgBlip xmlns:asvg="http://schemas.microsoft.com/office/drawing/2016/SVG/main" r:embed="rId26"/>
              </a:ext>
            </a:extLst>
          </a:blip>
          <a:stretch>
            <a:fillRect/>
          </a:stretch>
        </p:blipFill>
        <p:spPr>
          <a:xfrm>
            <a:off x="7089140" y="1105535"/>
            <a:ext cx="456565" cy="456565"/>
          </a:xfrm>
          <a:prstGeom prst="rect">
            <a:avLst/>
          </a:prstGeom>
        </p:spPr>
      </p:pic>
      <p:pic>
        <p:nvPicPr>
          <p:cNvPr id="25" name="图片 24" descr="templates\docerresourceshop\icons\\32313538363435363b32313538363435333bc2dbcec4bfe2"/>
          <p:cNvPicPr/>
          <p:nvPr/>
        </p:nvPicPr>
        <p:blipFill>
          <a:blip r:embed="rId27">
            <a:extLst>
              <a:ext uri="{96DAC541-7B7A-43D3-8B79-37D633B846F1}">
                <asvg:svgBlip xmlns:asvg="http://schemas.microsoft.com/office/drawing/2016/SVG/main" r:embed="rId28"/>
              </a:ext>
            </a:extLst>
          </a:blip>
          <a:stretch>
            <a:fillRect/>
          </a:stretch>
        </p:blipFill>
        <p:spPr>
          <a:xfrm>
            <a:off x="9744710" y="526415"/>
            <a:ext cx="456565" cy="456565"/>
          </a:xfrm>
          <a:prstGeom prst="rect">
            <a:avLst/>
          </a:prstGeom>
        </p:spPr>
      </p:pic>
      <p:pic>
        <p:nvPicPr>
          <p:cNvPr id="26" name="图片 25" descr="templates\docerresourceshop\icons\\32313538363435363b32313538363434383bb4f0b1e7c6c0ceaf"/>
          <p:cNvPicPr/>
          <p:nvPr>
            <p:custDataLst>
              <p:tags r:id="rId19"/>
            </p:custDataLst>
          </p:nvPr>
        </p:nvPicPr>
        <p:blipFill>
          <a:blip r:embed="rId29">
            <a:extLst>
              <a:ext uri="{96DAC541-7B7A-43D3-8B79-37D633B846F1}">
                <asvg:svgBlip xmlns:asvg="http://schemas.microsoft.com/office/drawing/2016/SVG/main" r:embed="rId30"/>
              </a:ext>
            </a:extLst>
          </a:blip>
          <a:stretch>
            <a:fillRect/>
          </a:stretch>
        </p:blipFill>
        <p:spPr>
          <a:xfrm>
            <a:off x="1778000" y="2193290"/>
            <a:ext cx="456565" cy="456565"/>
          </a:xfrm>
          <a:prstGeom prst="rect">
            <a:avLst/>
          </a:prstGeom>
        </p:spPr>
      </p:pic>
      <p:pic>
        <p:nvPicPr>
          <p:cNvPr id="27" name="图片 26" descr="templates\docerresourceshop\icons\\32313538363435363b32313538363434363bb4f0b1e7b5d8b5e3"/>
          <p:cNvPicPr/>
          <p:nvPr>
            <p:custDataLst>
              <p:tags r:id="rId20"/>
            </p:custDataLst>
          </p:nvPr>
        </p:nvPicPr>
        <p:blipFill>
          <a:blip r:embed="rId31">
            <a:extLst>
              <a:ext uri="{96DAC541-7B7A-43D3-8B79-37D633B846F1}">
                <asvg:svgBlip xmlns:asvg="http://schemas.microsoft.com/office/drawing/2016/SVG/main" r:embed="rId32"/>
              </a:ext>
            </a:extLst>
          </a:blip>
          <a:stretch>
            <a:fillRect/>
          </a:stretch>
        </p:blipFill>
        <p:spPr>
          <a:xfrm>
            <a:off x="4433570" y="1720215"/>
            <a:ext cx="456565" cy="456565"/>
          </a:xfrm>
          <a:prstGeom prst="rect">
            <a:avLst/>
          </a:prstGeom>
        </p:spPr>
      </p:pic>
      <p:pic>
        <p:nvPicPr>
          <p:cNvPr id="3" name="图片 2"/>
          <p:cNvPicPr>
            <a:picLocks noChangeAspect="1"/>
          </p:cNvPicPr>
          <p:nvPr/>
        </p:nvPicPr>
        <p:blipFill>
          <a:blip r:embed="rId33">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5" name="文本框 4"/>
          <p:cNvSpPr txBox="1"/>
          <p:nvPr>
            <p:custDataLst>
              <p:tags r:id="rId21"/>
            </p:custDataLst>
          </p:nvPr>
        </p:nvSpPr>
        <p:spPr>
          <a:xfrm>
            <a:off x="421641" y="121285"/>
            <a:ext cx="3395448"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模型训练与测试</a:t>
            </a:r>
          </a:p>
        </p:txBody>
      </p:sp>
      <p:sp>
        <p:nvSpPr>
          <p:cNvPr id="6" name="文本框 5"/>
          <p:cNvSpPr txBox="1"/>
          <p:nvPr>
            <p:custDataLst>
              <p:tags r:id="rId22"/>
            </p:custDataLst>
          </p:nvPr>
        </p:nvSpPr>
        <p:spPr>
          <a:xfrm>
            <a:off x="421640" y="534994"/>
            <a:ext cx="3395448" cy="276999"/>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Training and Testing Model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文本框 4"/>
          <p:cNvSpPr txBox="1"/>
          <p:nvPr/>
        </p:nvSpPr>
        <p:spPr>
          <a:xfrm>
            <a:off x="222250" y="1948815"/>
            <a:ext cx="5935345" cy="645160"/>
          </a:xfrm>
          <a:prstGeom prst="rect">
            <a:avLst/>
          </a:prstGeom>
          <a:noFill/>
        </p:spPr>
        <p:txBody>
          <a:bodyPr wrap="square" rtlCol="0" anchor="t">
            <a:spAutoFit/>
          </a:bodyPr>
          <a:lstStyle/>
          <a:p>
            <a:pPr algn="ctr"/>
            <a:r>
              <a:rPr lang="en-US" altLang="zh-CN" b="1" i="1" dirty="0">
                <a:latin typeface="Cambria" panose="02040503050406030204" charset="0"/>
                <a:cs typeface="Cambria" panose="02040503050406030204" charset="0"/>
              </a:rPr>
              <a:t>Performance Comparison of </a:t>
            </a:r>
            <a:r>
              <a:rPr lang="en-US" altLang="zh-CN" b="1" i="1" dirty="0" err="1">
                <a:latin typeface="Cambria" panose="02040503050406030204" charset="0"/>
                <a:cs typeface="Cambria" panose="02040503050406030204" charset="0"/>
              </a:rPr>
              <a:t>UNet</a:t>
            </a:r>
            <a:r>
              <a:rPr lang="en-US" altLang="zh-CN" b="1" i="1" dirty="0">
                <a:latin typeface="Cambria" panose="02040503050406030204" charset="0"/>
                <a:cs typeface="Cambria" panose="02040503050406030204" charset="0"/>
              </a:rPr>
              <a:t>, </a:t>
            </a:r>
            <a:r>
              <a:rPr lang="en-US" altLang="zh-CN" b="1" i="1" dirty="0" err="1">
                <a:latin typeface="Cambria" panose="02040503050406030204" charset="0"/>
                <a:cs typeface="Cambria" panose="02040503050406030204" charset="0"/>
              </a:rPr>
              <a:t>UNet</a:t>
            </a:r>
            <a:r>
              <a:rPr lang="en-US" altLang="zh-CN" b="1" i="1" dirty="0">
                <a:latin typeface="Cambria" panose="02040503050406030204" charset="0"/>
                <a:cs typeface="Cambria" panose="02040503050406030204" charset="0"/>
              </a:rPr>
              <a:t>++, U2Net, and </a:t>
            </a:r>
            <a:r>
              <a:rPr lang="en-US" altLang="zh-CN" b="1" i="1" dirty="0" err="1">
                <a:latin typeface="Cambria" panose="02040503050406030204" charset="0"/>
                <a:cs typeface="Cambria" panose="02040503050406030204" charset="0"/>
              </a:rPr>
              <a:t>MCAUNet</a:t>
            </a:r>
            <a:r>
              <a:rPr lang="en-US" altLang="zh-CN" b="1" i="1" dirty="0">
                <a:latin typeface="Cambria" panose="02040503050406030204" charset="0"/>
                <a:cs typeface="Cambria" panose="02040503050406030204" charset="0"/>
              </a:rPr>
              <a:t> on DDR Dataset Validation Set (20 Epochs)</a:t>
            </a:r>
            <a:endParaRPr lang="zh-CN" altLang="en-US" b="1" i="1" dirty="0">
              <a:latin typeface="Cambria" panose="02040503050406030204" charset="0"/>
              <a:cs typeface="Cambria" panose="02040503050406030204" charset="0"/>
            </a:endParaRPr>
          </a:p>
        </p:txBody>
      </p:sp>
      <p:pic>
        <p:nvPicPr>
          <p:cNvPr id="6" name="图片 5" descr="model_performance_Sheet1(1)"/>
          <p:cNvPicPr>
            <a:picLocks noChangeAspect="1"/>
          </p:cNvPicPr>
          <p:nvPr/>
        </p:nvPicPr>
        <p:blipFill>
          <a:blip r:embed="rId4"/>
          <a:srcRect b="11756"/>
          <a:stretch>
            <a:fillRect/>
          </a:stretch>
        </p:blipFill>
        <p:spPr>
          <a:xfrm>
            <a:off x="364490" y="2649220"/>
            <a:ext cx="5574665" cy="2411730"/>
          </a:xfrm>
          <a:prstGeom prst="rect">
            <a:avLst/>
          </a:prstGeom>
        </p:spPr>
      </p:pic>
      <p:sp>
        <p:nvSpPr>
          <p:cNvPr id="7" name="文本框 6"/>
          <p:cNvSpPr txBox="1"/>
          <p:nvPr/>
        </p:nvSpPr>
        <p:spPr>
          <a:xfrm>
            <a:off x="6157595" y="1043305"/>
            <a:ext cx="5731510" cy="5354320"/>
          </a:xfrm>
          <a:prstGeom prst="rect">
            <a:avLst/>
          </a:prstGeom>
          <a:noFill/>
        </p:spPr>
        <p:txBody>
          <a:bodyPr wrap="square" rtlCol="0" anchor="t">
            <a:spAutoFit/>
          </a:bodyPr>
          <a:lstStyle/>
          <a:p>
            <a:pPr algn="just"/>
            <a:r>
              <a:rPr lang="en-US" altLang="zh-CN" b="1" dirty="0" err="1">
                <a:latin typeface="微软雅黑" panose="020B0503020204020204" charset="-122"/>
                <a:ea typeface="微软雅黑" panose="020B0503020204020204" charset="-122"/>
                <a:cs typeface="微软雅黑" panose="020B0503020204020204" charset="-122"/>
              </a:rPr>
              <a:t>UNet</a:t>
            </a:r>
            <a:endParaRPr lang="en-US" altLang="zh-CN" b="1" dirty="0">
              <a:latin typeface="微软雅黑" panose="020B0503020204020204" charset="-122"/>
              <a:ea typeface="微软雅黑" panose="020B0503020204020204" charset="-122"/>
              <a:cs typeface="微软雅黑" panose="020B0503020204020204" charset="-122"/>
            </a:endParaRPr>
          </a:p>
          <a:p>
            <a:pPr algn="just"/>
            <a:r>
              <a:rPr lang="zh-CN" altLang="en-US" dirty="0">
                <a:latin typeface="微软雅黑" panose="020B0503020204020204" charset="-122"/>
                <a:ea typeface="微软雅黑" panose="020B0503020204020204" charset="-122"/>
                <a:cs typeface="微软雅黑" panose="020B0503020204020204" charset="-122"/>
              </a:rPr>
              <a:t>作为基线模型，训练效率高，</a:t>
            </a:r>
            <a:r>
              <a:rPr lang="en-US" altLang="zh-CN" dirty="0">
                <a:latin typeface="微软雅黑" panose="020B0503020204020204" charset="-122"/>
                <a:ea typeface="微软雅黑" panose="020B0503020204020204" charset="-122"/>
                <a:cs typeface="微软雅黑" panose="020B0503020204020204" charset="-122"/>
              </a:rPr>
              <a:t>AUPR </a:t>
            </a:r>
            <a:r>
              <a:rPr lang="zh-CN" altLang="en-US" dirty="0">
                <a:latin typeface="微软雅黑" panose="020B0503020204020204" charset="-122"/>
                <a:ea typeface="微软雅黑" panose="020B0503020204020204" charset="-122"/>
                <a:cs typeface="微软雅黑" panose="020B0503020204020204" charset="-122"/>
              </a:rPr>
              <a:t>和</a:t>
            </a:r>
            <a:r>
              <a:rPr lang="en-US" altLang="zh-CN" dirty="0">
                <a:latin typeface="微软雅黑" panose="020B0503020204020204" charset="-122"/>
                <a:ea typeface="微软雅黑" panose="020B0503020204020204" charset="-122"/>
                <a:cs typeface="微软雅黑" panose="020B0503020204020204" charset="-122"/>
              </a:rPr>
              <a:t> Dice </a:t>
            </a:r>
            <a:r>
              <a:rPr lang="zh-CN" altLang="en-US" dirty="0">
                <a:latin typeface="微软雅黑" panose="020B0503020204020204" charset="-122"/>
                <a:ea typeface="微软雅黑" panose="020B0503020204020204" charset="-122"/>
                <a:cs typeface="微软雅黑" panose="020B0503020204020204" charset="-122"/>
              </a:rPr>
              <a:t>表现均衡，但对</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微小病灶</a:t>
            </a:r>
            <a:r>
              <a:rPr lang="zh-CN" altLang="en-US" dirty="0">
                <a:latin typeface="微软雅黑" panose="020B0503020204020204" charset="-122"/>
                <a:ea typeface="微软雅黑" panose="020B0503020204020204" charset="-122"/>
                <a:cs typeface="微软雅黑" panose="020B0503020204020204" charset="-122"/>
              </a:rPr>
              <a:t>（如</a:t>
            </a:r>
            <a:r>
              <a:rPr lang="en-US" altLang="zh-CN" dirty="0">
                <a:latin typeface="微软雅黑" panose="020B0503020204020204" charset="-122"/>
                <a:ea typeface="微软雅黑" panose="020B0503020204020204" charset="-122"/>
                <a:cs typeface="微软雅黑" panose="020B0503020204020204" charset="-122"/>
              </a:rPr>
              <a:t> MA</a:t>
            </a:r>
            <a:r>
              <a:rPr lang="zh-CN" altLang="en-US" dirty="0">
                <a:latin typeface="微软雅黑" panose="020B0503020204020204" charset="-122"/>
                <a:ea typeface="微软雅黑" panose="020B0503020204020204" charset="-122"/>
                <a:cs typeface="微软雅黑" panose="020B0503020204020204" charset="-122"/>
              </a:rPr>
              <a:t>）的捕捉能力有限（</a:t>
            </a:r>
            <a:r>
              <a:rPr lang="en-US" altLang="zh-CN" dirty="0">
                <a:latin typeface="微软雅黑" panose="020B0503020204020204" charset="-122"/>
                <a:ea typeface="微软雅黑" panose="020B0503020204020204" charset="-122"/>
                <a:cs typeface="微软雅黑" panose="020B0503020204020204" charset="-122"/>
              </a:rPr>
              <a:t>AUPR 0.485</a:t>
            </a:r>
            <a:r>
              <a:rPr lang="zh-CN" altLang="en-US"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Dice 0.248</a:t>
            </a:r>
            <a:r>
              <a:rPr lang="zh-CN" altLang="en-US" dirty="0">
                <a:latin typeface="微软雅黑" panose="020B0503020204020204" charset="-122"/>
                <a:ea typeface="微软雅黑" panose="020B0503020204020204" charset="-122"/>
                <a:cs typeface="微软雅黑" panose="020B0503020204020204" charset="-122"/>
              </a:rPr>
              <a:t>）。</a:t>
            </a:r>
          </a:p>
          <a:p>
            <a:pPr algn="just"/>
            <a:endParaRPr lang="zh-CN" altLang="en-US" dirty="0">
              <a:latin typeface="微软雅黑" panose="020B0503020204020204" charset="-122"/>
              <a:ea typeface="微软雅黑" panose="020B0503020204020204" charset="-122"/>
              <a:cs typeface="微软雅黑" panose="020B0503020204020204" charset="-122"/>
            </a:endParaRPr>
          </a:p>
          <a:p>
            <a:pPr algn="just"/>
            <a:r>
              <a:rPr lang="en-US" altLang="zh-CN" b="1" dirty="0" err="1">
                <a:latin typeface="微软雅黑" panose="020B0503020204020204" charset="-122"/>
                <a:ea typeface="微软雅黑" panose="020B0503020204020204" charset="-122"/>
                <a:cs typeface="微软雅黑" panose="020B0503020204020204" charset="-122"/>
              </a:rPr>
              <a:t>UNet</a:t>
            </a:r>
            <a:r>
              <a:rPr lang="en-US" altLang="zh-CN" b="1" dirty="0">
                <a:latin typeface="微软雅黑" panose="020B0503020204020204" charset="-122"/>
                <a:ea typeface="微软雅黑" panose="020B0503020204020204" charset="-122"/>
                <a:cs typeface="微软雅黑" panose="020B0503020204020204" charset="-122"/>
              </a:rPr>
              <a:t>++</a:t>
            </a:r>
          </a:p>
          <a:p>
            <a:pPr algn="just"/>
            <a:r>
              <a:rPr lang="zh-CN" altLang="en-US" dirty="0">
                <a:latin typeface="微软雅黑" panose="020B0503020204020204" charset="-122"/>
                <a:ea typeface="微软雅黑" panose="020B0503020204020204" charset="-122"/>
                <a:cs typeface="微软雅黑" panose="020B0503020204020204" charset="-122"/>
              </a:rPr>
              <a:t>理论上深度监督应提升精度，但实验中</a:t>
            </a:r>
            <a:r>
              <a:rPr lang="en-US" altLang="zh-CN" dirty="0">
                <a:latin typeface="微软雅黑" panose="020B0503020204020204" charset="-122"/>
                <a:ea typeface="微软雅黑" panose="020B0503020204020204" charset="-122"/>
                <a:cs typeface="微软雅黑" panose="020B0503020204020204" charset="-122"/>
              </a:rPr>
              <a:t> AUPR </a:t>
            </a:r>
            <a:r>
              <a:rPr lang="zh-CN" altLang="en-US" dirty="0">
                <a:latin typeface="微软雅黑" panose="020B0503020204020204" charset="-122"/>
                <a:ea typeface="微软雅黑" panose="020B0503020204020204" charset="-122"/>
                <a:cs typeface="微软雅黑" panose="020B0503020204020204" charset="-122"/>
              </a:rPr>
              <a:t>和</a:t>
            </a:r>
            <a:r>
              <a:rPr lang="en-US" altLang="zh-CN" dirty="0">
                <a:latin typeface="微软雅黑" panose="020B0503020204020204" charset="-122"/>
                <a:ea typeface="微软雅黑" panose="020B0503020204020204" charset="-122"/>
                <a:cs typeface="微软雅黑" panose="020B0503020204020204" charset="-122"/>
              </a:rPr>
              <a:t> Dice </a:t>
            </a:r>
            <a:r>
              <a:rPr lang="zh-CN" altLang="en-US" dirty="0">
                <a:latin typeface="微软雅黑" panose="020B0503020204020204" charset="-122"/>
                <a:ea typeface="微软雅黑" panose="020B0503020204020204" charset="-122"/>
                <a:cs typeface="微软雅黑" panose="020B0503020204020204" charset="-122"/>
              </a:rPr>
              <a:t>均较低，可能是</a:t>
            </a:r>
            <a:r>
              <a:rPr lang="en-US" altLang="zh-CN" dirty="0">
                <a:latin typeface="微软雅黑" panose="020B0503020204020204" charset="-122"/>
                <a:ea typeface="微软雅黑" panose="020B0503020204020204" charset="-122"/>
                <a:cs typeface="微软雅黑" panose="020B0503020204020204" charset="-122"/>
              </a:rPr>
              <a:t> </a:t>
            </a:r>
            <a:r>
              <a:rPr lang="en-US" altLang="zh-CN" b="1" dirty="0">
                <a:solidFill>
                  <a:srgbClr val="FF0000"/>
                </a:solidFill>
                <a:latin typeface="微软雅黑" panose="020B0503020204020204" charset="-122"/>
                <a:ea typeface="微软雅黑" panose="020B0503020204020204" charset="-122"/>
                <a:cs typeface="微软雅黑" panose="020B0503020204020204" charset="-122"/>
              </a:rPr>
              <a:t>20 </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个</a:t>
            </a:r>
            <a:r>
              <a:rPr lang="en-US" altLang="zh-CN" b="1" dirty="0">
                <a:solidFill>
                  <a:srgbClr val="FF0000"/>
                </a:solidFill>
                <a:latin typeface="微软雅黑" panose="020B0503020204020204" charset="-122"/>
                <a:ea typeface="微软雅黑" panose="020B0503020204020204" charset="-122"/>
                <a:cs typeface="微软雅黑" panose="020B0503020204020204" charset="-122"/>
              </a:rPr>
              <a:t> epoch </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不足以使其收敛</a:t>
            </a:r>
            <a:r>
              <a:rPr lang="zh-CN" altLang="en-US" dirty="0">
                <a:latin typeface="微软雅黑" panose="020B0503020204020204" charset="-122"/>
                <a:ea typeface="微软雅黑" panose="020B0503020204020204" charset="-122"/>
                <a:cs typeface="微软雅黑" panose="020B0503020204020204" charset="-122"/>
              </a:rPr>
              <a:t>，或数据增强与嵌套结构不完全适配。</a:t>
            </a:r>
          </a:p>
          <a:p>
            <a:pPr algn="just"/>
            <a:endParaRPr lang="zh-CN" altLang="en-US" dirty="0">
              <a:latin typeface="微软雅黑" panose="020B0503020204020204" charset="-122"/>
              <a:ea typeface="微软雅黑" panose="020B0503020204020204" charset="-122"/>
              <a:cs typeface="微软雅黑" panose="020B0503020204020204" charset="-122"/>
            </a:endParaRPr>
          </a:p>
          <a:p>
            <a:pPr algn="just"/>
            <a:r>
              <a:rPr lang="en-US" altLang="zh-CN" b="1" dirty="0">
                <a:latin typeface="微软雅黑" panose="020B0503020204020204" charset="-122"/>
                <a:ea typeface="微软雅黑" panose="020B0503020204020204" charset="-122"/>
                <a:cs typeface="微软雅黑" panose="020B0503020204020204" charset="-122"/>
              </a:rPr>
              <a:t>U</a:t>
            </a:r>
            <a:r>
              <a:rPr lang="en-US" altLang="zh-CN" b="1" baseline="30000" dirty="0">
                <a:latin typeface="微软雅黑" panose="020B0503020204020204" charset="-122"/>
                <a:ea typeface="微软雅黑" panose="020B0503020204020204" charset="-122"/>
                <a:cs typeface="微软雅黑" panose="020B0503020204020204" charset="-122"/>
              </a:rPr>
              <a:t>2</a:t>
            </a:r>
            <a:r>
              <a:rPr lang="en-US" altLang="zh-CN" b="1" dirty="0">
                <a:latin typeface="微软雅黑" panose="020B0503020204020204" charset="-122"/>
                <a:ea typeface="微软雅黑" panose="020B0503020204020204" charset="-122"/>
                <a:cs typeface="微软雅黑" panose="020B0503020204020204" charset="-122"/>
              </a:rPr>
              <a:t>Net</a:t>
            </a:r>
          </a:p>
          <a:p>
            <a:pPr algn="just"/>
            <a:r>
              <a:rPr lang="zh-CN" altLang="en-US" dirty="0">
                <a:latin typeface="微软雅黑" panose="020B0503020204020204" charset="-122"/>
                <a:ea typeface="微软雅黑" panose="020B0503020204020204" charset="-122"/>
                <a:cs typeface="微软雅黑" panose="020B0503020204020204" charset="-122"/>
              </a:rPr>
              <a:t>多尺度输出使其在</a:t>
            </a:r>
            <a:r>
              <a:rPr lang="en-US" altLang="zh-CN" dirty="0">
                <a:latin typeface="微软雅黑" panose="020B0503020204020204" charset="-122"/>
                <a:ea typeface="微软雅黑" panose="020B0503020204020204" charset="-122"/>
                <a:cs typeface="微软雅黑" panose="020B0503020204020204" charset="-122"/>
              </a:rPr>
              <a:t> SE </a:t>
            </a:r>
            <a:r>
              <a:rPr lang="zh-CN" altLang="en-US" dirty="0">
                <a:latin typeface="微软雅黑" panose="020B0503020204020204" charset="-122"/>
                <a:ea typeface="微软雅黑" panose="020B0503020204020204" charset="-122"/>
                <a:cs typeface="微软雅黑" panose="020B0503020204020204" charset="-122"/>
              </a:rPr>
              <a:t>和</a:t>
            </a:r>
            <a:r>
              <a:rPr lang="en-US" altLang="zh-CN" dirty="0">
                <a:latin typeface="微软雅黑" panose="020B0503020204020204" charset="-122"/>
                <a:ea typeface="微软雅黑" panose="020B0503020204020204" charset="-122"/>
                <a:cs typeface="微软雅黑" panose="020B0503020204020204" charset="-122"/>
              </a:rPr>
              <a:t> EX </a:t>
            </a:r>
            <a:r>
              <a:rPr lang="zh-CN" altLang="en-US" dirty="0">
                <a:latin typeface="微软雅黑" panose="020B0503020204020204" charset="-122"/>
                <a:ea typeface="微软雅黑" panose="020B0503020204020204" charset="-122"/>
                <a:cs typeface="微软雅黑" panose="020B0503020204020204" charset="-122"/>
              </a:rPr>
              <a:t>上表现突出（</a:t>
            </a:r>
            <a:r>
              <a:rPr lang="en-US" altLang="zh-CN" dirty="0">
                <a:latin typeface="微软雅黑" panose="020B0503020204020204" charset="-122"/>
                <a:ea typeface="微软雅黑" panose="020B0503020204020204" charset="-122"/>
                <a:cs typeface="微软雅黑" panose="020B0503020204020204" charset="-122"/>
              </a:rPr>
              <a:t>AUPR 0.646 </a:t>
            </a:r>
            <a:r>
              <a:rPr lang="zh-CN" altLang="en-US" dirty="0">
                <a:latin typeface="微软雅黑" panose="020B0503020204020204" charset="-122"/>
                <a:ea typeface="微软雅黑" panose="020B0503020204020204" charset="-122"/>
                <a:cs typeface="微软雅黑" panose="020B0503020204020204" charset="-122"/>
              </a:rPr>
              <a:t>和</a:t>
            </a:r>
            <a:r>
              <a:rPr lang="en-US" altLang="zh-CN" dirty="0">
                <a:latin typeface="微软雅黑" panose="020B0503020204020204" charset="-122"/>
                <a:ea typeface="微软雅黑" panose="020B0503020204020204" charset="-122"/>
                <a:cs typeface="微软雅黑" panose="020B0503020204020204" charset="-122"/>
              </a:rPr>
              <a:t> 0.562</a:t>
            </a:r>
            <a:r>
              <a:rPr lang="zh-CN" altLang="en-US" dirty="0">
                <a:latin typeface="微软雅黑" panose="020B0503020204020204" charset="-122"/>
                <a:ea typeface="微软雅黑" panose="020B0503020204020204" charset="-122"/>
                <a:cs typeface="微软雅黑" panose="020B0503020204020204" charset="-122"/>
              </a:rPr>
              <a:t>），但对</a:t>
            </a:r>
            <a:r>
              <a:rPr lang="en-US" altLang="zh-CN" dirty="0">
                <a:latin typeface="微软雅黑" panose="020B0503020204020204" charset="-122"/>
                <a:ea typeface="微软雅黑" panose="020B0503020204020204" charset="-122"/>
                <a:cs typeface="微软雅黑" panose="020B0503020204020204" charset="-122"/>
              </a:rPr>
              <a:t> HE </a:t>
            </a:r>
            <a:r>
              <a:rPr lang="zh-CN" altLang="en-US" dirty="0">
                <a:latin typeface="微软雅黑" panose="020B0503020204020204" charset="-122"/>
                <a:ea typeface="微软雅黑" panose="020B0503020204020204" charset="-122"/>
                <a:cs typeface="微软雅黑" panose="020B0503020204020204" charset="-122"/>
              </a:rPr>
              <a:t>的分割稍逊（</a:t>
            </a:r>
            <a:r>
              <a:rPr lang="en-US" altLang="zh-CN" dirty="0">
                <a:latin typeface="微软雅黑" panose="020B0503020204020204" charset="-122"/>
                <a:ea typeface="微软雅黑" panose="020B0503020204020204" charset="-122"/>
                <a:cs typeface="微软雅黑" panose="020B0503020204020204" charset="-122"/>
              </a:rPr>
              <a:t>Dice 0.248</a:t>
            </a:r>
            <a:r>
              <a:rPr lang="zh-CN" altLang="en-US" dirty="0">
                <a:latin typeface="微软雅黑" panose="020B0503020204020204" charset="-122"/>
                <a:ea typeface="微软雅黑" panose="020B0503020204020204" charset="-122"/>
                <a:cs typeface="微软雅黑" panose="020B0503020204020204" charset="-122"/>
              </a:rPr>
              <a:t>），可能因</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模型更关注大范围特征</a:t>
            </a:r>
            <a:r>
              <a:rPr lang="zh-CN" altLang="en-US" dirty="0">
                <a:latin typeface="微软雅黑" panose="020B0503020204020204" charset="-122"/>
                <a:ea typeface="微软雅黑" panose="020B0503020204020204" charset="-122"/>
                <a:cs typeface="微软雅黑" panose="020B0503020204020204" charset="-122"/>
              </a:rPr>
              <a:t>。</a:t>
            </a:r>
          </a:p>
          <a:p>
            <a:pPr algn="just"/>
            <a:endParaRPr lang="zh-CN" altLang="en-US" dirty="0">
              <a:latin typeface="微软雅黑" panose="020B0503020204020204" charset="-122"/>
              <a:ea typeface="微软雅黑" panose="020B0503020204020204" charset="-122"/>
              <a:cs typeface="微软雅黑" panose="020B0503020204020204" charset="-122"/>
            </a:endParaRPr>
          </a:p>
          <a:p>
            <a:pPr algn="just"/>
            <a:r>
              <a:rPr lang="en-US" altLang="zh-CN" b="1" dirty="0">
                <a:latin typeface="微软雅黑" panose="020B0503020204020204" charset="-122"/>
                <a:ea typeface="微软雅黑" panose="020B0503020204020204" charset="-122"/>
                <a:cs typeface="微软雅黑" panose="020B0503020204020204" charset="-122"/>
              </a:rPr>
              <a:t>MCA-</a:t>
            </a:r>
            <a:r>
              <a:rPr lang="en-US" altLang="zh-CN" b="1" dirty="0" err="1">
                <a:latin typeface="微软雅黑" panose="020B0503020204020204" charset="-122"/>
                <a:ea typeface="微软雅黑" panose="020B0503020204020204" charset="-122"/>
                <a:cs typeface="微软雅黑" panose="020B0503020204020204" charset="-122"/>
              </a:rPr>
              <a:t>UNet</a:t>
            </a:r>
            <a:endParaRPr lang="en-US" altLang="zh-CN" b="1" dirty="0">
              <a:latin typeface="微软雅黑" panose="020B0503020204020204" charset="-122"/>
              <a:ea typeface="微软雅黑" panose="020B0503020204020204" charset="-122"/>
              <a:cs typeface="微软雅黑" panose="020B0503020204020204" charset="-122"/>
            </a:endParaRPr>
          </a:p>
          <a:p>
            <a:pPr algn="just"/>
            <a:r>
              <a:rPr lang="zh-CN" altLang="en-US" dirty="0">
                <a:latin typeface="微软雅黑" panose="020B0503020204020204" charset="-122"/>
                <a:ea typeface="微软雅黑" panose="020B0503020204020204" charset="-122"/>
                <a:cs typeface="微软雅黑" panose="020B0503020204020204" charset="-122"/>
              </a:rPr>
              <a:t>注意力机制显著提升了对所有病灶的检测能力，尤其在</a:t>
            </a:r>
            <a:r>
              <a:rPr lang="en-US" altLang="zh-CN" dirty="0">
                <a:latin typeface="微软雅黑" panose="020B0503020204020204" charset="-122"/>
                <a:ea typeface="微软雅黑" panose="020B0503020204020204" charset="-122"/>
                <a:cs typeface="微软雅黑" panose="020B0503020204020204" charset="-122"/>
              </a:rPr>
              <a:t> Dice </a:t>
            </a:r>
            <a:r>
              <a:rPr lang="zh-CN" altLang="en-US" dirty="0">
                <a:latin typeface="微软雅黑" panose="020B0503020204020204" charset="-122"/>
                <a:ea typeface="微软雅黑" panose="020B0503020204020204" charset="-122"/>
                <a:cs typeface="微软雅黑" panose="020B0503020204020204" charset="-122"/>
              </a:rPr>
              <a:t>上全面领先，表明其特征提取能力更强，适合</a:t>
            </a:r>
            <a:r>
              <a:rPr lang="en-US" altLang="zh-CN" dirty="0">
                <a:latin typeface="微软雅黑" panose="020B0503020204020204" charset="-122"/>
                <a:ea typeface="微软雅黑" panose="020B0503020204020204" charset="-122"/>
                <a:cs typeface="微软雅黑" panose="020B0503020204020204" charset="-122"/>
              </a:rPr>
              <a:t> DDR </a:t>
            </a:r>
            <a:r>
              <a:rPr lang="zh-CN" altLang="en-US" dirty="0">
                <a:latin typeface="微软雅黑" panose="020B0503020204020204" charset="-122"/>
                <a:ea typeface="微软雅黑" panose="020B0503020204020204" charset="-122"/>
                <a:cs typeface="微软雅黑" panose="020B0503020204020204" charset="-122"/>
              </a:rPr>
              <a:t>数据集的复杂场景。</a:t>
            </a:r>
          </a:p>
        </p:txBody>
      </p:sp>
      <p:pic>
        <p:nvPicPr>
          <p:cNvPr id="3" name="图片 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1"/>
            </p:custDataLst>
          </p:nvPr>
        </p:nvSpPr>
        <p:spPr>
          <a:xfrm>
            <a:off x="421641" y="121285"/>
            <a:ext cx="3395448"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结果分析与讨论</a:t>
            </a:r>
          </a:p>
        </p:txBody>
      </p:sp>
      <p:sp>
        <p:nvSpPr>
          <p:cNvPr id="10" name="文本框 9"/>
          <p:cNvSpPr txBox="1"/>
          <p:nvPr>
            <p:custDataLst>
              <p:tags r:id="rId2"/>
            </p:custDataLst>
          </p:nvPr>
        </p:nvSpPr>
        <p:spPr>
          <a:xfrm>
            <a:off x="421640" y="534994"/>
            <a:ext cx="3395448" cy="276999"/>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Result Analysis and Discussion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1"/>
            </p:custDataLst>
          </p:nvPr>
        </p:nvSpPr>
        <p:spPr>
          <a:xfrm>
            <a:off x="421641" y="121285"/>
            <a:ext cx="3395448" cy="46037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结果分析与讨论</a:t>
            </a:r>
          </a:p>
        </p:txBody>
      </p:sp>
      <p:sp>
        <p:nvSpPr>
          <p:cNvPr id="10" name="文本框 9"/>
          <p:cNvSpPr txBox="1"/>
          <p:nvPr>
            <p:custDataLst>
              <p:tags r:id="rId2"/>
            </p:custDataLst>
          </p:nvPr>
        </p:nvSpPr>
        <p:spPr>
          <a:xfrm>
            <a:off x="421640" y="534994"/>
            <a:ext cx="3395448" cy="276999"/>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Result Analysis and Discussion</a:t>
            </a:r>
          </a:p>
        </p:txBody>
      </p:sp>
      <p:grpSp>
        <p:nvGrpSpPr>
          <p:cNvPr id="5" name="组合 4">
            <a:extLst>
              <a:ext uri="{FF2B5EF4-FFF2-40B4-BE49-F238E27FC236}">
                <a16:creationId xmlns:a16="http://schemas.microsoft.com/office/drawing/2014/main" id="{A961F116-60E7-8F82-7FB3-8686831A19DE}"/>
              </a:ext>
            </a:extLst>
          </p:cNvPr>
          <p:cNvGrpSpPr/>
          <p:nvPr/>
        </p:nvGrpSpPr>
        <p:grpSpPr>
          <a:xfrm>
            <a:off x="2184082" y="916992"/>
            <a:ext cx="7823835" cy="5614035"/>
            <a:chOff x="1926907" y="1016635"/>
            <a:chExt cx="7823835" cy="5614035"/>
          </a:xfrm>
        </p:grpSpPr>
        <p:pic>
          <p:nvPicPr>
            <p:cNvPr id="9" name="图片 8"/>
            <p:cNvPicPr>
              <a:picLocks noChangeAspect="1"/>
            </p:cNvPicPr>
            <p:nvPr/>
          </p:nvPicPr>
          <p:blipFill>
            <a:blip r:embed="rId5"/>
            <a:stretch>
              <a:fillRect/>
            </a:stretch>
          </p:blipFill>
          <p:spPr>
            <a:xfrm>
              <a:off x="1926907" y="1447165"/>
              <a:ext cx="7823835" cy="5183505"/>
            </a:xfrm>
            <a:prstGeom prst="rect">
              <a:avLst/>
            </a:prstGeom>
          </p:spPr>
        </p:pic>
        <p:sp>
          <p:nvSpPr>
            <p:cNvPr id="11" name="文本框 10"/>
            <p:cNvSpPr txBox="1"/>
            <p:nvPr/>
          </p:nvSpPr>
          <p:spPr>
            <a:xfrm>
              <a:off x="2790825" y="1016635"/>
              <a:ext cx="6096000" cy="368300"/>
            </a:xfrm>
            <a:prstGeom prst="rect">
              <a:avLst/>
            </a:prstGeom>
            <a:noFill/>
          </p:spPr>
          <p:txBody>
            <a:bodyPr wrap="square" rtlCol="0" anchor="t">
              <a:spAutoFit/>
            </a:bodyPr>
            <a:lstStyle/>
            <a:p>
              <a:pPr algn="ctr"/>
              <a:r>
                <a:rPr lang="en-US" altLang="zh-CN" b="1" i="1" dirty="0" err="1">
                  <a:latin typeface="Cambria" panose="02040503050406030204" charset="0"/>
                  <a:cs typeface="Cambria" panose="02040503050406030204" charset="0"/>
                  <a:sym typeface="+mn-ea"/>
                </a:rPr>
                <a:t>UNet </a:t>
              </a:r>
              <a:r>
                <a:rPr lang="en-US" altLang="zh-CN" b="1" i="1" dirty="0">
                  <a:latin typeface="Cambria" panose="02040503050406030204" charset="0"/>
                  <a:cs typeface="Cambria" panose="02040503050406030204" charset="0"/>
                  <a:sym typeface="+mn-ea"/>
                </a:rPr>
                <a:t>on DDR Dataset Validation Set (300 Epochs)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p:cNvPicPr>
            <a:picLocks noChangeAspect="1"/>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2604135" y="1395095"/>
            <a:ext cx="1720850" cy="1720850"/>
          </a:xfrm>
          <a:prstGeom prst="rect">
            <a:avLst/>
          </a:prstGeom>
        </p:spPr>
      </p:pic>
      <p:sp>
        <p:nvSpPr>
          <p:cNvPr id="3" name="文本框 2"/>
          <p:cNvSpPr txBox="1"/>
          <p:nvPr/>
        </p:nvSpPr>
        <p:spPr>
          <a:xfrm>
            <a:off x="4758690" y="1687195"/>
            <a:ext cx="5033010" cy="1015663"/>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FOUR</a:t>
            </a:r>
          </a:p>
        </p:txBody>
      </p:sp>
      <p:cxnSp>
        <p:nvCxnSpPr>
          <p:cNvPr id="5" name="直接连接符 4"/>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4"/>
            </p:custDataLst>
          </p:nvPr>
        </p:nvSpPr>
        <p:spPr>
          <a:xfrm>
            <a:off x="1645285" y="3320415"/>
            <a:ext cx="8901430" cy="707886"/>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数据集标准化处理</a:t>
            </a:r>
          </a:p>
        </p:txBody>
      </p:sp>
      <p:sp>
        <p:nvSpPr>
          <p:cNvPr id="6" name="文本框 5"/>
          <p:cNvSpPr txBox="1"/>
          <p:nvPr/>
        </p:nvSpPr>
        <p:spPr>
          <a:xfrm>
            <a:off x="1645285" y="4176395"/>
            <a:ext cx="8901430" cy="777457"/>
          </a:xfrm>
          <a:prstGeom prst="rect">
            <a:avLst/>
          </a:prstGeom>
          <a:noFill/>
        </p:spPr>
        <p:txBody>
          <a:bodyPr wrap="square" rtlCol="0">
            <a:spAutoFit/>
          </a:bodyPr>
          <a:lstStyle/>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数据集标准化处理</a:t>
            </a:r>
            <a:endPar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数据增强处理</a:t>
            </a:r>
          </a:p>
        </p:txBody>
      </p:sp>
      <p:pic>
        <p:nvPicPr>
          <p:cNvPr id="8" name="图片 7"/>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custDataLst>
              <p:tags r:id="rId1"/>
            </p:custDataLst>
          </p:nvPr>
        </p:nvSpPr>
        <p:spPr>
          <a:xfrm>
            <a:off x="421641" y="121285"/>
            <a:ext cx="3395448" cy="46166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数据集标准化处理</a:t>
            </a:r>
          </a:p>
        </p:txBody>
      </p:sp>
      <p:sp>
        <p:nvSpPr>
          <p:cNvPr id="11" name="文本框 10"/>
          <p:cNvSpPr txBox="1"/>
          <p:nvPr>
            <p:custDataLst>
              <p:tags r:id="rId2"/>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Dataset Standardization Processing</a:t>
            </a:r>
          </a:p>
        </p:txBody>
      </p:sp>
      <p:sp>
        <p:nvSpPr>
          <p:cNvPr id="40" name="文本框 39"/>
          <p:cNvSpPr txBox="1"/>
          <p:nvPr>
            <p:custDataLst>
              <p:tags r:id="rId3"/>
            </p:custDataLst>
          </p:nvPr>
        </p:nvSpPr>
        <p:spPr>
          <a:xfrm>
            <a:off x="259080" y="858244"/>
            <a:ext cx="11724123" cy="381258"/>
          </a:xfrm>
          <a:prstGeom prst="rect">
            <a:avLst/>
          </a:prstGeom>
          <a:noFill/>
        </p:spPr>
        <p:txBody>
          <a:bodyPr wrap="square" rtlCol="0">
            <a:spAutoFit/>
          </a:bodyPr>
          <a:lstStyle/>
          <a:p>
            <a:pPr>
              <a:lnSpc>
                <a:spcPct val="130000"/>
              </a:lnSpc>
              <a:spcBef>
                <a:spcPts val="0"/>
              </a:spcBef>
              <a:spcAft>
                <a:spcPts val="0"/>
              </a:spcAft>
            </a:pPr>
            <a:r>
              <a:rPr lang="zh-CN" altLang="en-US" sz="1600" dirty="0">
                <a:solidFill>
                  <a:schemeClr val="bg2">
                    <a:lumMod val="25000"/>
                  </a:schemeClr>
                </a:solidFill>
                <a:latin typeface="微软雅黑" panose="020B0503020204020204" charset="-122"/>
                <a:ea typeface="微软雅黑" panose="020B0503020204020204" charset="-122"/>
              </a:rPr>
              <a:t>我们对 </a:t>
            </a:r>
            <a:r>
              <a:rPr lang="en-US" altLang="zh-CN" sz="1600" dirty="0">
                <a:solidFill>
                  <a:schemeClr val="bg2">
                    <a:lumMod val="25000"/>
                  </a:schemeClr>
                </a:solidFill>
                <a:latin typeface="微软雅黑" panose="020B0503020204020204" charset="-122"/>
                <a:ea typeface="微软雅黑" panose="020B0503020204020204" charset="-122"/>
              </a:rPr>
              <a:t>TJDR</a:t>
            </a:r>
            <a:r>
              <a:rPr lang="zh-CN" altLang="en-US" sz="1600" dirty="0">
                <a:solidFill>
                  <a:schemeClr val="bg2">
                    <a:lumMod val="25000"/>
                  </a:schemeClr>
                </a:solidFill>
                <a:latin typeface="微软雅黑" panose="020B0503020204020204" charset="-122"/>
                <a:ea typeface="微软雅黑" panose="020B0503020204020204" charset="-122"/>
              </a:rPr>
              <a:t>、</a:t>
            </a:r>
            <a:r>
              <a:rPr lang="en-US" altLang="zh-CN" sz="1600" dirty="0">
                <a:solidFill>
                  <a:schemeClr val="bg2">
                    <a:lumMod val="25000"/>
                  </a:schemeClr>
                </a:solidFill>
                <a:latin typeface="微软雅黑" panose="020B0503020204020204" charset="-122"/>
                <a:ea typeface="微软雅黑" panose="020B0503020204020204" charset="-122"/>
              </a:rPr>
              <a:t>DDR </a:t>
            </a:r>
            <a:r>
              <a:rPr lang="zh-CN" altLang="en-US" sz="1600" dirty="0">
                <a:solidFill>
                  <a:schemeClr val="bg2">
                    <a:lumMod val="25000"/>
                  </a:schemeClr>
                </a:solidFill>
                <a:latin typeface="微软雅黑" panose="020B0503020204020204" charset="-122"/>
                <a:ea typeface="微软雅黑" panose="020B0503020204020204" charset="-122"/>
              </a:rPr>
              <a:t>和 </a:t>
            </a:r>
            <a:r>
              <a:rPr lang="en-US" altLang="zh-CN" sz="1600" dirty="0" err="1">
                <a:solidFill>
                  <a:schemeClr val="bg2">
                    <a:lumMod val="25000"/>
                  </a:schemeClr>
                </a:solidFill>
                <a:latin typeface="微软雅黑" panose="020B0503020204020204" charset="-122"/>
                <a:ea typeface="微软雅黑" panose="020B0503020204020204" charset="-122"/>
              </a:rPr>
              <a:t>IDRiD</a:t>
            </a:r>
            <a:r>
              <a:rPr lang="en-US" altLang="zh-CN" sz="1600" dirty="0">
                <a:solidFill>
                  <a:schemeClr val="bg2">
                    <a:lumMod val="25000"/>
                  </a:schemeClr>
                </a:solidFill>
                <a:latin typeface="微软雅黑" panose="020B0503020204020204" charset="-122"/>
                <a:ea typeface="微软雅黑" panose="020B0503020204020204" charset="-122"/>
              </a:rPr>
              <a:t> </a:t>
            </a:r>
            <a:r>
              <a:rPr lang="zh-CN" altLang="en-US" sz="1600" dirty="0">
                <a:solidFill>
                  <a:schemeClr val="bg2">
                    <a:lumMod val="25000"/>
                  </a:schemeClr>
                </a:solidFill>
                <a:latin typeface="微软雅黑" panose="020B0503020204020204" charset="-122"/>
                <a:ea typeface="微软雅黑" panose="020B0503020204020204" charset="-122"/>
              </a:rPr>
              <a:t>三个糖尿病视网膜病变数据集的标准化处理，包括图像尺寸统一化和标注格式规范化。</a:t>
            </a:r>
          </a:p>
        </p:txBody>
      </p:sp>
      <p:sp>
        <p:nvSpPr>
          <p:cNvPr id="6" name="圆角矩形 4"/>
          <p:cNvSpPr/>
          <p:nvPr/>
        </p:nvSpPr>
        <p:spPr>
          <a:xfrm>
            <a:off x="334644" y="1634140"/>
            <a:ext cx="3787776" cy="4560919"/>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7" name="组合 6"/>
          <p:cNvGrpSpPr/>
          <p:nvPr/>
        </p:nvGrpSpPr>
        <p:grpSpPr>
          <a:xfrm>
            <a:off x="927804" y="1354741"/>
            <a:ext cx="2600325" cy="576580"/>
            <a:chOff x="4023" y="2609"/>
            <a:chExt cx="4095" cy="908"/>
          </a:xfrm>
        </p:grpSpPr>
        <p:sp>
          <p:nvSpPr>
            <p:cNvPr id="10" name="圆角矩形 2"/>
            <p:cNvSpPr/>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13" name="文本框 12"/>
            <p:cNvSpPr txBox="1"/>
            <p:nvPr>
              <p:custDataLst>
                <p:tags r:id="rId9"/>
              </p:custDataLst>
            </p:nvPr>
          </p:nvSpPr>
          <p:spPr>
            <a:xfrm>
              <a:off x="4399" y="2761"/>
              <a:ext cx="3343" cy="582"/>
            </a:xfrm>
            <a:prstGeom prst="rect">
              <a:avLst/>
            </a:prstGeom>
            <a:noFill/>
          </p:spPr>
          <p:txBody>
            <a:bodyPr wrap="square" rtlCol="0">
              <a:spAutoFit/>
            </a:bodyPr>
            <a:lstStyle/>
            <a:p>
              <a:pPr algn="ctr"/>
              <a:r>
                <a:rPr lang="zh-CN" altLang="en-US" b="1" dirty="0">
                  <a:solidFill>
                    <a:schemeClr val="bg1"/>
                  </a:solidFill>
                  <a:latin typeface="微软雅黑" panose="020B0503020204020204" charset="-122"/>
                  <a:ea typeface="微软雅黑" panose="020B0503020204020204" charset="-122"/>
                </a:rPr>
                <a:t>图像尺寸标准化</a:t>
              </a:r>
            </a:p>
          </p:txBody>
        </p:sp>
      </p:grpSp>
      <p:sp>
        <p:nvSpPr>
          <p:cNvPr id="14" name="文本框 13"/>
          <p:cNvSpPr txBox="1"/>
          <p:nvPr/>
        </p:nvSpPr>
        <p:spPr>
          <a:xfrm>
            <a:off x="426720" y="2020221"/>
            <a:ext cx="5097780" cy="1745478"/>
          </a:xfrm>
          <a:prstGeom prst="rect">
            <a:avLst/>
          </a:prstGeom>
          <a:noFill/>
        </p:spPr>
        <p:txBody>
          <a:bodyPr wrap="square" rtlCol="0">
            <a:spAutoFit/>
          </a:bodyPr>
          <a:lstStyle/>
          <a:p>
            <a:pPr>
              <a:lnSpc>
                <a:spcPct val="130000"/>
              </a:lnSpc>
              <a:spcBef>
                <a:spcPts val="0"/>
              </a:spcBef>
              <a:spcAft>
                <a:spcPts val="0"/>
              </a:spcAft>
            </a:pPr>
            <a:r>
              <a:rPr lang="zh-CN" altLang="en-US" sz="1400" dirty="0">
                <a:solidFill>
                  <a:schemeClr val="bg2">
                    <a:lumMod val="25000"/>
                  </a:schemeClr>
                </a:solidFill>
                <a:latin typeface="微软雅黑" panose="020B0503020204020204" charset="-122"/>
                <a:ea typeface="微软雅黑" panose="020B0503020204020204" charset="-122"/>
              </a:rPr>
              <a:t>​​</a:t>
            </a:r>
            <a:r>
              <a:rPr lang="zh-CN" altLang="en-US" sz="1400" b="1" dirty="0">
                <a:solidFill>
                  <a:schemeClr val="bg2">
                    <a:lumMod val="25000"/>
                  </a:schemeClr>
                </a:solidFill>
                <a:latin typeface="微软雅黑" panose="020B0503020204020204" charset="-122"/>
                <a:ea typeface="微软雅黑" panose="020B0503020204020204" charset="-122"/>
              </a:rPr>
              <a:t>原始情况​​：</a:t>
            </a:r>
            <a:r>
              <a:rPr lang="zh-CN" altLang="en-US" sz="1400" dirty="0">
                <a:solidFill>
                  <a:schemeClr val="bg2">
                    <a:lumMod val="25000"/>
                  </a:schemeClr>
                </a:solidFill>
                <a:latin typeface="微软雅黑" panose="020B0503020204020204" charset="-122"/>
                <a:ea typeface="微软雅黑" panose="020B0503020204020204" charset="-122"/>
              </a:rPr>
              <a:t>三个数据集的图像尺寸各不相同</a:t>
            </a:r>
          </a:p>
          <a:p>
            <a:pPr>
              <a:lnSpc>
                <a:spcPct val="130000"/>
              </a:lnSpc>
              <a:spcBef>
                <a:spcPts val="0"/>
              </a:spcBef>
              <a:spcAft>
                <a:spcPts val="0"/>
              </a:spcAft>
            </a:pPr>
            <a:r>
              <a:rPr lang="zh-CN" altLang="en-US" sz="1400" b="1" dirty="0">
                <a:solidFill>
                  <a:schemeClr val="bg2">
                    <a:lumMod val="25000"/>
                  </a:schemeClr>
                </a:solidFill>
                <a:latin typeface="微软雅黑" panose="020B0503020204020204" charset="-122"/>
                <a:ea typeface="微软雅黑" panose="020B0503020204020204" charset="-122"/>
              </a:rPr>
              <a:t>​​处理方式​​：</a:t>
            </a:r>
          </a:p>
          <a:p>
            <a:pPr marL="342900" indent="-342900">
              <a:lnSpc>
                <a:spcPct val="130000"/>
              </a:lnSpc>
              <a:spcBef>
                <a:spcPts val="0"/>
              </a:spcBef>
              <a:spcAft>
                <a:spcPts val="0"/>
              </a:spcAft>
              <a:buFont typeface="+mj-lt"/>
              <a:buAutoNum type="arabicPeriod"/>
            </a:pPr>
            <a:r>
              <a:rPr lang="zh-CN" altLang="en-US" sz="1400" dirty="0">
                <a:solidFill>
                  <a:schemeClr val="bg2">
                    <a:lumMod val="25000"/>
                  </a:schemeClr>
                </a:solidFill>
                <a:latin typeface="微软雅黑" panose="020B0503020204020204" charset="-122"/>
                <a:ea typeface="微软雅黑" panose="020B0503020204020204" charset="-122"/>
              </a:rPr>
              <a:t>统一调整为 </a:t>
            </a:r>
            <a:r>
              <a:rPr lang="en-US" altLang="zh-CN" sz="1400" b="1" dirty="0">
                <a:solidFill>
                  <a:schemeClr val="accent5">
                    <a:lumMod val="75000"/>
                  </a:schemeClr>
                </a:solidFill>
                <a:latin typeface="微软雅黑" panose="020B0503020204020204" charset="-122"/>
                <a:ea typeface="微软雅黑" panose="020B0503020204020204" charset="-122"/>
              </a:rPr>
              <a:t>3912×3912 </a:t>
            </a:r>
            <a:r>
              <a:rPr lang="zh-CN" altLang="en-US" sz="1400" b="1" dirty="0">
                <a:solidFill>
                  <a:schemeClr val="accent5">
                    <a:lumMod val="75000"/>
                  </a:schemeClr>
                </a:solidFill>
                <a:latin typeface="微软雅黑" panose="020B0503020204020204" charset="-122"/>
                <a:ea typeface="微软雅黑" panose="020B0503020204020204" charset="-122"/>
              </a:rPr>
              <a:t>像素</a:t>
            </a:r>
          </a:p>
          <a:p>
            <a:pPr marL="342900" indent="-342900">
              <a:lnSpc>
                <a:spcPct val="130000"/>
              </a:lnSpc>
              <a:spcBef>
                <a:spcPts val="0"/>
              </a:spcBef>
              <a:spcAft>
                <a:spcPts val="0"/>
              </a:spcAft>
              <a:buFont typeface="+mj-lt"/>
              <a:buAutoNum type="arabicPeriod"/>
            </a:pPr>
            <a:r>
              <a:rPr lang="zh-CN" altLang="en-US" sz="1400" dirty="0">
                <a:solidFill>
                  <a:schemeClr val="bg2">
                    <a:lumMod val="25000"/>
                  </a:schemeClr>
                </a:solidFill>
                <a:latin typeface="微软雅黑" panose="020B0503020204020204" charset="-122"/>
                <a:ea typeface="微软雅黑" panose="020B0503020204020204" charset="-122"/>
              </a:rPr>
              <a:t>对于不符合该尺寸的图像：</a:t>
            </a:r>
          </a:p>
          <a:p>
            <a:pPr marL="800100" lvl="1" indent="-342900">
              <a:lnSpc>
                <a:spcPct val="130000"/>
              </a:lnSpc>
              <a:buFont typeface="+mj-lt"/>
              <a:buAutoNum type="alphaLcParenR"/>
            </a:pPr>
            <a:r>
              <a:rPr lang="zh-CN" altLang="en-US" sz="1400" dirty="0">
                <a:solidFill>
                  <a:schemeClr val="bg2">
                    <a:lumMod val="25000"/>
                  </a:schemeClr>
                </a:solidFill>
                <a:latin typeface="微软雅黑" panose="020B0503020204020204" charset="-122"/>
                <a:ea typeface="微软雅黑" panose="020B0503020204020204" charset="-122"/>
              </a:rPr>
              <a:t>进行裁剪（对于过大的图像）</a:t>
            </a:r>
          </a:p>
          <a:p>
            <a:pPr marL="800100" lvl="1" indent="-342900">
              <a:lnSpc>
                <a:spcPct val="130000"/>
              </a:lnSpc>
              <a:buFont typeface="+mj-lt"/>
              <a:buAutoNum type="alphaLcParenR"/>
            </a:pPr>
            <a:r>
              <a:rPr lang="zh-CN" altLang="en-US" sz="1400" dirty="0">
                <a:solidFill>
                  <a:schemeClr val="bg2">
                    <a:lumMod val="25000"/>
                  </a:schemeClr>
                </a:solidFill>
                <a:latin typeface="微软雅黑" panose="020B0503020204020204" charset="-122"/>
                <a:ea typeface="微软雅黑" panose="020B0503020204020204" charset="-122"/>
              </a:rPr>
              <a:t>填充黑色背景（对于过小的图像）</a:t>
            </a:r>
          </a:p>
        </p:txBody>
      </p:sp>
      <p:sp>
        <p:nvSpPr>
          <p:cNvPr id="21" name="圆角矩形 4"/>
          <p:cNvSpPr/>
          <p:nvPr/>
        </p:nvSpPr>
        <p:spPr>
          <a:xfrm>
            <a:off x="4306723" y="1634141"/>
            <a:ext cx="5608957" cy="4560918"/>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22" name="组合 21"/>
          <p:cNvGrpSpPr/>
          <p:nvPr/>
        </p:nvGrpSpPr>
        <p:grpSpPr>
          <a:xfrm>
            <a:off x="5734840" y="1354741"/>
            <a:ext cx="2600325" cy="576580"/>
            <a:chOff x="4023" y="2609"/>
            <a:chExt cx="4095" cy="908"/>
          </a:xfrm>
        </p:grpSpPr>
        <p:sp>
          <p:nvSpPr>
            <p:cNvPr id="23" name="圆角矩形 2"/>
            <p:cNvSpPr/>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24" name="文本框 23"/>
            <p:cNvSpPr txBox="1"/>
            <p:nvPr>
              <p:custDataLst>
                <p:tags r:id="rId8"/>
              </p:custDataLst>
            </p:nvPr>
          </p:nvSpPr>
          <p:spPr>
            <a:xfrm>
              <a:off x="4399" y="2761"/>
              <a:ext cx="3343" cy="582"/>
            </a:xfrm>
            <a:prstGeom prst="rect">
              <a:avLst/>
            </a:prstGeom>
            <a:noFill/>
          </p:spPr>
          <p:txBody>
            <a:bodyPr wrap="square" rtlCol="0">
              <a:spAutoFit/>
            </a:bodyPr>
            <a:lstStyle/>
            <a:p>
              <a:pPr algn="ctr"/>
              <a:r>
                <a:rPr lang="zh-CN" altLang="en-US" b="1" dirty="0">
                  <a:solidFill>
                    <a:schemeClr val="bg1"/>
                  </a:solidFill>
                  <a:latin typeface="微软雅黑" panose="020B0503020204020204" charset="-122"/>
                  <a:ea typeface="微软雅黑" panose="020B0503020204020204" charset="-122"/>
                </a:rPr>
                <a:t>标注格式统一化</a:t>
              </a:r>
            </a:p>
          </p:txBody>
        </p:sp>
      </p:grpSp>
      <p:sp>
        <p:nvSpPr>
          <p:cNvPr id="25" name="文本框 24"/>
          <p:cNvSpPr txBox="1"/>
          <p:nvPr/>
        </p:nvSpPr>
        <p:spPr>
          <a:xfrm>
            <a:off x="4458864" y="2020221"/>
            <a:ext cx="5376488" cy="3986091"/>
          </a:xfrm>
          <a:prstGeom prst="rect">
            <a:avLst/>
          </a:prstGeom>
          <a:noFill/>
        </p:spPr>
        <p:txBody>
          <a:bodyPr wrap="square" rtlCol="0">
            <a:spAutoFit/>
          </a:bodyPr>
          <a:lstStyle/>
          <a:p>
            <a:pPr>
              <a:lnSpc>
                <a:spcPct val="130000"/>
              </a:lnSpc>
              <a:spcBef>
                <a:spcPts val="0"/>
              </a:spcBef>
              <a:spcAft>
                <a:spcPts val="0"/>
              </a:spcAft>
            </a:pPr>
            <a:r>
              <a:rPr lang="zh-CN" altLang="en-US" sz="1400" b="1" dirty="0">
                <a:solidFill>
                  <a:schemeClr val="bg2">
                    <a:lumMod val="25000"/>
                  </a:schemeClr>
                </a:solidFill>
                <a:latin typeface="微软雅黑" panose="020B0503020204020204" charset="-122"/>
                <a:ea typeface="微软雅黑" panose="020B0503020204020204" charset="-122"/>
              </a:rPr>
              <a:t>​​原始标注差异​​：</a:t>
            </a:r>
          </a:p>
          <a:p>
            <a:pPr>
              <a:lnSpc>
                <a:spcPct val="130000"/>
              </a:lnSpc>
              <a:spcBef>
                <a:spcPts val="0"/>
              </a:spcBef>
              <a:spcAft>
                <a:spcPts val="0"/>
              </a:spcAft>
            </a:pPr>
            <a:r>
              <a:rPr lang="en-US" altLang="zh-CN" sz="1400" dirty="0">
                <a:solidFill>
                  <a:schemeClr val="bg2">
                    <a:lumMod val="25000"/>
                  </a:schemeClr>
                </a:solidFill>
                <a:latin typeface="微软雅黑" panose="020B0503020204020204" charset="-122"/>
                <a:ea typeface="微软雅黑" panose="020B0503020204020204" charset="-122"/>
              </a:rPr>
              <a:t>TJDR </a:t>
            </a:r>
            <a:r>
              <a:rPr lang="zh-CN" altLang="en-US" sz="1400" dirty="0">
                <a:solidFill>
                  <a:schemeClr val="bg2">
                    <a:lumMod val="25000"/>
                  </a:schemeClr>
                </a:solidFill>
                <a:latin typeface="微软雅黑" panose="020B0503020204020204" charset="-122"/>
                <a:ea typeface="微软雅黑" panose="020B0503020204020204" charset="-122"/>
              </a:rPr>
              <a:t>数据集使用单一标注图像，不同病变用不同颜色表示：</a:t>
            </a:r>
          </a:p>
          <a:p>
            <a:pPr marL="342900" indent="-342900">
              <a:lnSpc>
                <a:spcPct val="130000"/>
              </a:lnSpc>
              <a:spcBef>
                <a:spcPts val="0"/>
              </a:spcBef>
              <a:spcAft>
                <a:spcPts val="0"/>
              </a:spcAft>
              <a:buFont typeface="+mj-lt"/>
              <a:buAutoNum type="arabicPeriod"/>
            </a:pPr>
            <a:r>
              <a:rPr lang="en-US" altLang="zh-CN" sz="1400" dirty="0">
                <a:solidFill>
                  <a:schemeClr val="bg2">
                    <a:lumMod val="25000"/>
                  </a:schemeClr>
                </a:solidFill>
                <a:latin typeface="微软雅黑" panose="020B0503020204020204" charset="-122"/>
                <a:ea typeface="微软雅黑" panose="020B0503020204020204" charset="-122"/>
              </a:rPr>
              <a:t>EX (</a:t>
            </a:r>
            <a:r>
              <a:rPr lang="zh-CN" altLang="en-US" sz="1400" dirty="0">
                <a:solidFill>
                  <a:schemeClr val="bg2">
                    <a:lumMod val="25000"/>
                  </a:schemeClr>
                </a:solidFill>
                <a:latin typeface="微软雅黑" panose="020B0503020204020204" charset="-122"/>
                <a:ea typeface="微软雅黑" panose="020B0503020204020204" charset="-122"/>
              </a:rPr>
              <a:t>硬性渗出</a:t>
            </a:r>
            <a:r>
              <a:rPr lang="en-US" altLang="zh-CN" sz="1400" dirty="0">
                <a:solidFill>
                  <a:schemeClr val="bg2">
                    <a:lumMod val="25000"/>
                  </a:schemeClr>
                </a:solidFill>
                <a:latin typeface="微软雅黑" panose="020B0503020204020204" charset="-122"/>
                <a:ea typeface="微软雅黑" panose="020B0503020204020204" charset="-122"/>
              </a:rPr>
              <a:t>): </a:t>
            </a:r>
            <a:r>
              <a:rPr lang="zh-CN" altLang="en-US" sz="1400" dirty="0">
                <a:solidFill>
                  <a:schemeClr val="bg2">
                    <a:lumMod val="25000"/>
                  </a:schemeClr>
                </a:solidFill>
                <a:latin typeface="微软雅黑" panose="020B0503020204020204" charset="-122"/>
                <a:ea typeface="微软雅黑" panose="020B0503020204020204" charset="-122"/>
              </a:rPr>
              <a:t>红色 </a:t>
            </a:r>
            <a:r>
              <a:rPr lang="en-US" altLang="zh-CN" sz="1400" dirty="0">
                <a:solidFill>
                  <a:schemeClr val="bg2">
                    <a:lumMod val="25000"/>
                  </a:schemeClr>
                </a:solidFill>
                <a:latin typeface="微软雅黑" panose="020B0503020204020204" charset="-122"/>
                <a:ea typeface="微软雅黑" panose="020B0503020204020204" charset="-122"/>
              </a:rPr>
              <a:t>(128, 0, 0)</a:t>
            </a:r>
          </a:p>
          <a:p>
            <a:pPr marL="342900" indent="-342900">
              <a:lnSpc>
                <a:spcPct val="130000"/>
              </a:lnSpc>
              <a:spcBef>
                <a:spcPts val="0"/>
              </a:spcBef>
              <a:spcAft>
                <a:spcPts val="0"/>
              </a:spcAft>
              <a:buFont typeface="+mj-lt"/>
              <a:buAutoNum type="arabicPeriod"/>
            </a:pPr>
            <a:r>
              <a:rPr lang="en-US" altLang="zh-CN" sz="1400" dirty="0">
                <a:solidFill>
                  <a:schemeClr val="bg2">
                    <a:lumMod val="25000"/>
                  </a:schemeClr>
                </a:solidFill>
                <a:latin typeface="微软雅黑" panose="020B0503020204020204" charset="-122"/>
                <a:ea typeface="微软雅黑" panose="020B0503020204020204" charset="-122"/>
              </a:rPr>
              <a:t>HE (</a:t>
            </a:r>
            <a:r>
              <a:rPr lang="zh-CN" altLang="en-US" sz="1400" dirty="0">
                <a:solidFill>
                  <a:schemeClr val="bg2">
                    <a:lumMod val="25000"/>
                  </a:schemeClr>
                </a:solidFill>
                <a:latin typeface="微软雅黑" panose="020B0503020204020204" charset="-122"/>
                <a:ea typeface="微软雅黑" panose="020B0503020204020204" charset="-122"/>
              </a:rPr>
              <a:t>出血</a:t>
            </a:r>
            <a:r>
              <a:rPr lang="en-US" altLang="zh-CN" sz="1400" dirty="0">
                <a:solidFill>
                  <a:schemeClr val="bg2">
                    <a:lumMod val="25000"/>
                  </a:schemeClr>
                </a:solidFill>
                <a:latin typeface="微软雅黑" panose="020B0503020204020204" charset="-122"/>
                <a:ea typeface="微软雅黑" panose="020B0503020204020204" charset="-122"/>
              </a:rPr>
              <a:t>): </a:t>
            </a:r>
            <a:r>
              <a:rPr lang="zh-CN" altLang="en-US" sz="1400" dirty="0">
                <a:solidFill>
                  <a:schemeClr val="bg2">
                    <a:lumMod val="25000"/>
                  </a:schemeClr>
                </a:solidFill>
                <a:latin typeface="微软雅黑" panose="020B0503020204020204" charset="-122"/>
                <a:ea typeface="微软雅黑" panose="020B0503020204020204" charset="-122"/>
              </a:rPr>
              <a:t>绿色 </a:t>
            </a:r>
            <a:r>
              <a:rPr lang="en-US" altLang="zh-CN" sz="1400" dirty="0">
                <a:solidFill>
                  <a:schemeClr val="bg2">
                    <a:lumMod val="25000"/>
                  </a:schemeClr>
                </a:solidFill>
                <a:latin typeface="微软雅黑" panose="020B0503020204020204" charset="-122"/>
                <a:ea typeface="微软雅黑" panose="020B0503020204020204" charset="-122"/>
              </a:rPr>
              <a:t>(0, 128, 0)</a:t>
            </a:r>
          </a:p>
          <a:p>
            <a:pPr marL="342900" indent="-342900">
              <a:lnSpc>
                <a:spcPct val="130000"/>
              </a:lnSpc>
              <a:spcBef>
                <a:spcPts val="0"/>
              </a:spcBef>
              <a:spcAft>
                <a:spcPts val="0"/>
              </a:spcAft>
              <a:buFont typeface="+mj-lt"/>
              <a:buAutoNum type="arabicPeriod"/>
            </a:pPr>
            <a:r>
              <a:rPr lang="en-US" altLang="zh-CN" sz="1400" dirty="0">
                <a:solidFill>
                  <a:schemeClr val="bg2">
                    <a:lumMod val="25000"/>
                  </a:schemeClr>
                </a:solidFill>
                <a:latin typeface="微软雅黑" panose="020B0503020204020204" charset="-122"/>
                <a:ea typeface="微软雅黑" panose="020B0503020204020204" charset="-122"/>
              </a:rPr>
              <a:t>MA (</a:t>
            </a:r>
            <a:r>
              <a:rPr lang="zh-CN" altLang="en-US" sz="1400" dirty="0">
                <a:solidFill>
                  <a:schemeClr val="bg2">
                    <a:lumMod val="25000"/>
                  </a:schemeClr>
                </a:solidFill>
                <a:latin typeface="微软雅黑" panose="020B0503020204020204" charset="-122"/>
                <a:ea typeface="微软雅黑" panose="020B0503020204020204" charset="-122"/>
              </a:rPr>
              <a:t>微动脉瘤</a:t>
            </a:r>
            <a:r>
              <a:rPr lang="en-US" altLang="zh-CN" sz="1400" dirty="0">
                <a:solidFill>
                  <a:schemeClr val="bg2">
                    <a:lumMod val="25000"/>
                  </a:schemeClr>
                </a:solidFill>
                <a:latin typeface="微软雅黑" panose="020B0503020204020204" charset="-122"/>
                <a:ea typeface="微软雅黑" panose="020B0503020204020204" charset="-122"/>
              </a:rPr>
              <a:t>): </a:t>
            </a:r>
            <a:r>
              <a:rPr lang="zh-CN" altLang="en-US" sz="1400" dirty="0">
                <a:solidFill>
                  <a:schemeClr val="bg2">
                    <a:lumMod val="25000"/>
                  </a:schemeClr>
                </a:solidFill>
                <a:latin typeface="微软雅黑" panose="020B0503020204020204" charset="-122"/>
                <a:ea typeface="微软雅黑" panose="020B0503020204020204" charset="-122"/>
              </a:rPr>
              <a:t>黄色 </a:t>
            </a:r>
            <a:r>
              <a:rPr lang="en-US" altLang="zh-CN" sz="1400" dirty="0">
                <a:solidFill>
                  <a:schemeClr val="bg2">
                    <a:lumMod val="25000"/>
                  </a:schemeClr>
                </a:solidFill>
                <a:latin typeface="微软雅黑" panose="020B0503020204020204" charset="-122"/>
                <a:ea typeface="微软雅黑" panose="020B0503020204020204" charset="-122"/>
              </a:rPr>
              <a:t>(128, 128, 0)</a:t>
            </a:r>
          </a:p>
          <a:p>
            <a:pPr marL="342900" indent="-342900">
              <a:lnSpc>
                <a:spcPct val="130000"/>
              </a:lnSpc>
              <a:spcBef>
                <a:spcPts val="0"/>
              </a:spcBef>
              <a:spcAft>
                <a:spcPts val="0"/>
              </a:spcAft>
              <a:buFont typeface="+mj-lt"/>
              <a:buAutoNum type="arabicPeriod"/>
            </a:pPr>
            <a:r>
              <a:rPr lang="en-US" altLang="zh-CN" sz="1400" dirty="0">
                <a:solidFill>
                  <a:schemeClr val="bg2">
                    <a:lumMod val="25000"/>
                  </a:schemeClr>
                </a:solidFill>
                <a:latin typeface="微软雅黑" panose="020B0503020204020204" charset="-122"/>
                <a:ea typeface="微软雅黑" panose="020B0503020204020204" charset="-122"/>
              </a:rPr>
              <a:t>SE (</a:t>
            </a:r>
            <a:r>
              <a:rPr lang="zh-CN" altLang="en-US" sz="1400" dirty="0">
                <a:solidFill>
                  <a:schemeClr val="bg2">
                    <a:lumMod val="25000"/>
                  </a:schemeClr>
                </a:solidFill>
                <a:latin typeface="微软雅黑" panose="020B0503020204020204" charset="-122"/>
                <a:ea typeface="微软雅黑" panose="020B0503020204020204" charset="-122"/>
              </a:rPr>
              <a:t>软性渗出</a:t>
            </a:r>
            <a:r>
              <a:rPr lang="en-US" altLang="zh-CN" sz="1400" dirty="0">
                <a:solidFill>
                  <a:schemeClr val="bg2">
                    <a:lumMod val="25000"/>
                  </a:schemeClr>
                </a:solidFill>
                <a:latin typeface="微软雅黑" panose="020B0503020204020204" charset="-122"/>
                <a:ea typeface="微软雅黑" panose="020B0503020204020204" charset="-122"/>
              </a:rPr>
              <a:t>): </a:t>
            </a:r>
            <a:r>
              <a:rPr lang="zh-CN" altLang="en-US" sz="1400" dirty="0">
                <a:solidFill>
                  <a:schemeClr val="bg2">
                    <a:lumMod val="25000"/>
                  </a:schemeClr>
                </a:solidFill>
                <a:latin typeface="微软雅黑" panose="020B0503020204020204" charset="-122"/>
                <a:ea typeface="微软雅黑" panose="020B0503020204020204" charset="-122"/>
              </a:rPr>
              <a:t>蓝色 </a:t>
            </a:r>
            <a:r>
              <a:rPr lang="en-US" altLang="zh-CN" sz="1400" dirty="0">
                <a:solidFill>
                  <a:schemeClr val="bg2">
                    <a:lumMod val="25000"/>
                  </a:schemeClr>
                </a:solidFill>
                <a:latin typeface="微软雅黑" panose="020B0503020204020204" charset="-122"/>
                <a:ea typeface="微软雅黑" panose="020B0503020204020204" charset="-122"/>
              </a:rPr>
              <a:t>(0, 0, 128)</a:t>
            </a:r>
          </a:p>
          <a:p>
            <a:pPr>
              <a:lnSpc>
                <a:spcPct val="130000"/>
              </a:lnSpc>
              <a:spcBef>
                <a:spcPts val="0"/>
              </a:spcBef>
              <a:spcAft>
                <a:spcPts val="0"/>
              </a:spcAft>
            </a:pPr>
            <a:endParaRPr lang="en-US" altLang="zh-CN" sz="1400"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sz="1400"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sz="1400"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sz="1400"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en-US" altLang="zh-CN" sz="1400" dirty="0">
                <a:solidFill>
                  <a:schemeClr val="bg2">
                    <a:lumMod val="25000"/>
                  </a:schemeClr>
                </a:solidFill>
                <a:latin typeface="微软雅黑" panose="020B0503020204020204" charset="-122"/>
                <a:ea typeface="微软雅黑" panose="020B0503020204020204" charset="-122"/>
              </a:rPr>
              <a:t>DDR </a:t>
            </a:r>
            <a:r>
              <a:rPr lang="zh-CN" altLang="en-US" sz="1400" dirty="0">
                <a:solidFill>
                  <a:schemeClr val="bg2">
                    <a:lumMod val="25000"/>
                  </a:schemeClr>
                </a:solidFill>
                <a:latin typeface="微软雅黑" panose="020B0503020204020204" charset="-122"/>
                <a:ea typeface="微软雅黑" panose="020B0503020204020204" charset="-122"/>
              </a:rPr>
              <a:t>和 </a:t>
            </a:r>
            <a:r>
              <a:rPr lang="en-US" altLang="zh-CN" sz="1400" dirty="0" err="1">
                <a:solidFill>
                  <a:schemeClr val="bg2">
                    <a:lumMod val="25000"/>
                  </a:schemeClr>
                </a:solidFill>
                <a:latin typeface="微软雅黑" panose="020B0503020204020204" charset="-122"/>
                <a:ea typeface="微软雅黑" panose="020B0503020204020204" charset="-122"/>
              </a:rPr>
              <a:t>IDRiD</a:t>
            </a:r>
            <a:r>
              <a:rPr lang="en-US" altLang="zh-CN" sz="1400" dirty="0">
                <a:solidFill>
                  <a:schemeClr val="bg2">
                    <a:lumMod val="25000"/>
                  </a:schemeClr>
                </a:solidFill>
                <a:latin typeface="微软雅黑" panose="020B0503020204020204" charset="-122"/>
                <a:ea typeface="微软雅黑" panose="020B0503020204020204" charset="-122"/>
              </a:rPr>
              <a:t> </a:t>
            </a:r>
            <a:r>
              <a:rPr lang="zh-CN" altLang="en-US" sz="1400" dirty="0">
                <a:solidFill>
                  <a:schemeClr val="bg2">
                    <a:lumMod val="25000"/>
                  </a:schemeClr>
                </a:solidFill>
                <a:latin typeface="微软雅黑" panose="020B0503020204020204" charset="-122"/>
                <a:ea typeface="微软雅黑" panose="020B0503020204020204" charset="-122"/>
              </a:rPr>
              <a:t>数据集将四种病变分开存储为不同的标注文件。</a:t>
            </a:r>
          </a:p>
          <a:p>
            <a:pPr>
              <a:lnSpc>
                <a:spcPct val="130000"/>
              </a:lnSpc>
              <a:spcBef>
                <a:spcPts val="0"/>
              </a:spcBef>
              <a:spcAft>
                <a:spcPts val="0"/>
              </a:spcAft>
            </a:pPr>
            <a:r>
              <a:rPr lang="zh-CN" altLang="en-US" sz="1400" b="1" dirty="0">
                <a:solidFill>
                  <a:schemeClr val="bg2">
                    <a:lumMod val="25000"/>
                  </a:schemeClr>
                </a:solidFill>
                <a:latin typeface="微软雅黑" panose="020B0503020204020204" charset="-122"/>
                <a:ea typeface="微软雅黑" panose="020B0503020204020204" charset="-122"/>
              </a:rPr>
              <a:t>​​处理方式​​：</a:t>
            </a:r>
          </a:p>
          <a:p>
            <a:pPr>
              <a:lnSpc>
                <a:spcPct val="130000"/>
              </a:lnSpc>
              <a:spcBef>
                <a:spcPts val="0"/>
              </a:spcBef>
              <a:spcAft>
                <a:spcPts val="0"/>
              </a:spcAft>
            </a:pPr>
            <a:r>
              <a:rPr lang="zh-CN" altLang="en-US" sz="1400" dirty="0">
                <a:solidFill>
                  <a:schemeClr val="bg2">
                    <a:lumMod val="25000"/>
                  </a:schemeClr>
                </a:solidFill>
                <a:latin typeface="微软雅黑" panose="020B0503020204020204" charset="-122"/>
                <a:ea typeface="微软雅黑" panose="020B0503020204020204" charset="-122"/>
              </a:rPr>
              <a:t>将 </a:t>
            </a:r>
            <a:r>
              <a:rPr lang="en-US" altLang="zh-CN" sz="1400" dirty="0">
                <a:solidFill>
                  <a:schemeClr val="bg2">
                    <a:lumMod val="25000"/>
                  </a:schemeClr>
                </a:solidFill>
                <a:latin typeface="微软雅黑" panose="020B0503020204020204" charset="-122"/>
                <a:ea typeface="微软雅黑" panose="020B0503020204020204" charset="-122"/>
              </a:rPr>
              <a:t>DDR </a:t>
            </a:r>
            <a:r>
              <a:rPr lang="zh-CN" altLang="en-US" sz="1400" dirty="0">
                <a:solidFill>
                  <a:schemeClr val="bg2">
                    <a:lumMod val="25000"/>
                  </a:schemeClr>
                </a:solidFill>
                <a:latin typeface="微软雅黑" panose="020B0503020204020204" charset="-122"/>
                <a:ea typeface="微软雅黑" panose="020B0503020204020204" charset="-122"/>
              </a:rPr>
              <a:t>和 </a:t>
            </a:r>
            <a:r>
              <a:rPr lang="en-US" altLang="zh-CN" sz="1400" dirty="0" err="1">
                <a:solidFill>
                  <a:schemeClr val="bg2">
                    <a:lumMod val="25000"/>
                  </a:schemeClr>
                </a:solidFill>
                <a:latin typeface="微软雅黑" panose="020B0503020204020204" charset="-122"/>
                <a:ea typeface="微软雅黑" panose="020B0503020204020204" charset="-122"/>
              </a:rPr>
              <a:t>IDRiD</a:t>
            </a:r>
            <a:r>
              <a:rPr lang="en-US" altLang="zh-CN" sz="1400" dirty="0">
                <a:solidFill>
                  <a:schemeClr val="bg2">
                    <a:lumMod val="25000"/>
                  </a:schemeClr>
                </a:solidFill>
                <a:latin typeface="微软雅黑" panose="020B0503020204020204" charset="-122"/>
                <a:ea typeface="微软雅黑" panose="020B0503020204020204" charset="-122"/>
              </a:rPr>
              <a:t> </a:t>
            </a:r>
            <a:r>
              <a:rPr lang="zh-CN" altLang="en-US" sz="1400" dirty="0">
                <a:solidFill>
                  <a:schemeClr val="bg2">
                    <a:lumMod val="25000"/>
                  </a:schemeClr>
                </a:solidFill>
                <a:latin typeface="微软雅黑" panose="020B0503020204020204" charset="-122"/>
                <a:ea typeface="微软雅黑" panose="020B0503020204020204" charset="-122"/>
              </a:rPr>
              <a:t>的四种分类标注合并处理，最终</a:t>
            </a:r>
            <a:r>
              <a:rPr lang="zh-CN" altLang="en-US" sz="1400" b="1" dirty="0">
                <a:solidFill>
                  <a:schemeClr val="accent5">
                    <a:lumMod val="75000"/>
                  </a:schemeClr>
                </a:solidFill>
                <a:latin typeface="微软雅黑" panose="020B0503020204020204" charset="-122"/>
                <a:ea typeface="微软雅黑" panose="020B0503020204020204" charset="-122"/>
              </a:rPr>
              <a:t>统一采用 </a:t>
            </a:r>
            <a:r>
              <a:rPr lang="en-US" altLang="zh-CN" sz="1400" b="1" dirty="0">
                <a:solidFill>
                  <a:schemeClr val="accent5">
                    <a:lumMod val="75000"/>
                  </a:schemeClr>
                </a:solidFill>
                <a:latin typeface="微软雅黑" panose="020B0503020204020204" charset="-122"/>
                <a:ea typeface="微软雅黑" panose="020B0503020204020204" charset="-122"/>
              </a:rPr>
              <a:t>TJDR </a:t>
            </a:r>
            <a:r>
              <a:rPr lang="zh-CN" altLang="en-US" sz="1400" b="1" dirty="0">
                <a:solidFill>
                  <a:schemeClr val="accent5">
                    <a:lumMod val="75000"/>
                  </a:schemeClr>
                </a:solidFill>
                <a:latin typeface="微软雅黑" panose="020B0503020204020204" charset="-122"/>
                <a:ea typeface="微软雅黑" panose="020B0503020204020204" charset="-122"/>
              </a:rPr>
              <a:t>的标注格式标准</a:t>
            </a:r>
            <a:r>
              <a:rPr lang="zh-CN" altLang="en-US" sz="1400" dirty="0">
                <a:solidFill>
                  <a:schemeClr val="bg2">
                    <a:lumMod val="25000"/>
                  </a:schemeClr>
                </a:solidFill>
                <a:latin typeface="微软雅黑" panose="020B0503020204020204" charset="-122"/>
                <a:ea typeface="微软雅黑" panose="020B0503020204020204" charset="-122"/>
              </a:rPr>
              <a:t>。</a:t>
            </a:r>
          </a:p>
        </p:txBody>
      </p:sp>
      <p:pic>
        <p:nvPicPr>
          <p:cNvPr id="28" name="图片 27" descr="黑暗里有星球&#10;&#10;AI 生成的内容可能不正确。"/>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4984" y="3834131"/>
            <a:ext cx="1051875" cy="1051875"/>
          </a:xfrm>
          <a:prstGeom prst="rect">
            <a:avLst/>
          </a:prstGeom>
        </p:spPr>
      </p:pic>
      <p:pic>
        <p:nvPicPr>
          <p:cNvPr id="30" name="图片 29" descr="图片包含 灯光, 橙子, 桌子, 亮&#10;&#10;AI 生成的内容可能不正确。"/>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02030" y="3834131"/>
            <a:ext cx="1051875" cy="1051875"/>
          </a:xfrm>
          <a:prstGeom prst="rect">
            <a:avLst/>
          </a:prstGeom>
        </p:spPr>
      </p:pic>
      <p:pic>
        <p:nvPicPr>
          <p:cNvPr id="32" name="图片 31" descr="黑暗里有星球&#10;&#10;AI 生成的内容可能不正确。"/>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59075" y="3834130"/>
            <a:ext cx="1051875" cy="1051875"/>
          </a:xfrm>
          <a:prstGeom prst="rect">
            <a:avLst/>
          </a:prstGeom>
        </p:spPr>
      </p:pic>
      <p:sp>
        <p:nvSpPr>
          <p:cNvPr id="35" name="文本框 34"/>
          <p:cNvSpPr txBox="1"/>
          <p:nvPr>
            <p:custDataLst>
              <p:tags r:id="rId4"/>
            </p:custDataLst>
          </p:nvPr>
        </p:nvSpPr>
        <p:spPr>
          <a:xfrm>
            <a:off x="248920" y="6292923"/>
            <a:ext cx="11724123" cy="345094"/>
          </a:xfrm>
          <a:prstGeom prst="rect">
            <a:avLst/>
          </a:prstGeom>
          <a:noFill/>
        </p:spPr>
        <p:txBody>
          <a:bodyPr wrap="square" rtlCol="0">
            <a:spAutoFit/>
          </a:bodyPr>
          <a:lstStyle/>
          <a:p>
            <a:pPr algn="ctr">
              <a:lnSpc>
                <a:spcPct val="130000"/>
              </a:lnSpc>
              <a:spcBef>
                <a:spcPts val="0"/>
              </a:spcBef>
              <a:spcAft>
                <a:spcPts val="0"/>
              </a:spcAft>
            </a:pPr>
            <a:r>
              <a:rPr lang="zh-CN" altLang="en-US" sz="1400" dirty="0">
                <a:solidFill>
                  <a:schemeClr val="bg2">
                    <a:lumMod val="25000"/>
                  </a:schemeClr>
                </a:solidFill>
                <a:latin typeface="微软雅黑" panose="020B0503020204020204" charset="-122"/>
                <a:ea typeface="微软雅黑" panose="020B0503020204020204" charset="-122"/>
              </a:rPr>
              <a:t>标准化处理使得三个来源不同的眼底图像数据集能够在同一标准下使用，便于</a:t>
            </a:r>
            <a:r>
              <a:rPr lang="zh-CN" altLang="en-US" sz="1400" b="1" dirty="0">
                <a:solidFill>
                  <a:schemeClr val="bg2">
                    <a:lumMod val="25000"/>
                  </a:schemeClr>
                </a:solidFill>
                <a:latin typeface="微软雅黑" panose="020B0503020204020204" charset="-122"/>
                <a:ea typeface="微软雅黑" panose="020B0503020204020204" charset="-122"/>
              </a:rPr>
              <a:t>跨数据集模型训练</a:t>
            </a:r>
            <a:r>
              <a:rPr lang="zh-CN" altLang="en-US" sz="1400" dirty="0">
                <a:solidFill>
                  <a:schemeClr val="bg2">
                    <a:lumMod val="25000"/>
                  </a:schemeClr>
                </a:solidFill>
                <a:latin typeface="微软雅黑" panose="020B0503020204020204" charset="-122"/>
                <a:ea typeface="微软雅黑" panose="020B0503020204020204" charset="-122"/>
              </a:rPr>
              <a:t>、</a:t>
            </a:r>
            <a:r>
              <a:rPr lang="zh-CN" altLang="en-US" sz="1400" b="1" dirty="0">
                <a:solidFill>
                  <a:schemeClr val="bg2">
                    <a:lumMod val="25000"/>
                  </a:schemeClr>
                </a:solidFill>
                <a:latin typeface="微软雅黑" panose="020B0503020204020204" charset="-122"/>
                <a:ea typeface="微软雅黑" panose="020B0503020204020204" charset="-122"/>
              </a:rPr>
              <a:t>算法性能的公平比较</a:t>
            </a:r>
            <a:r>
              <a:rPr lang="zh-CN" altLang="en-US" sz="1400" dirty="0">
                <a:solidFill>
                  <a:schemeClr val="bg2">
                    <a:lumMod val="25000"/>
                  </a:schemeClr>
                </a:solidFill>
                <a:latin typeface="微软雅黑" panose="020B0503020204020204" charset="-122"/>
                <a:ea typeface="微软雅黑" panose="020B0503020204020204" charset="-122"/>
              </a:rPr>
              <a:t>、</a:t>
            </a:r>
            <a:r>
              <a:rPr lang="zh-CN" altLang="en-US" sz="1400" b="1" dirty="0">
                <a:solidFill>
                  <a:schemeClr val="bg2">
                    <a:lumMod val="25000"/>
                  </a:schemeClr>
                </a:solidFill>
                <a:latin typeface="微软雅黑" panose="020B0503020204020204" charset="-122"/>
                <a:ea typeface="微软雅黑" panose="020B0503020204020204" charset="-122"/>
              </a:rPr>
              <a:t>数据集的联合使用和扩展</a:t>
            </a:r>
            <a:r>
              <a:rPr lang="zh-CN" altLang="en-US" sz="1400" dirty="0">
                <a:solidFill>
                  <a:schemeClr val="bg2">
                    <a:lumMod val="25000"/>
                  </a:schemeClr>
                </a:solidFill>
                <a:latin typeface="微软雅黑" panose="020B0503020204020204" charset="-122"/>
                <a:ea typeface="微软雅黑" panose="020B0503020204020204" charset="-122"/>
              </a:rPr>
              <a:t>。</a:t>
            </a:r>
          </a:p>
        </p:txBody>
      </p:sp>
      <p:pic>
        <p:nvPicPr>
          <p:cNvPr id="43" name="图片 42" descr="卡通人物&#10;&#10;AI 生成的内容可能不正确。"/>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15379" y="3812855"/>
            <a:ext cx="943507" cy="943507"/>
          </a:xfrm>
          <a:prstGeom prst="rect">
            <a:avLst/>
          </a:prstGeom>
        </p:spPr>
      </p:pic>
      <p:pic>
        <p:nvPicPr>
          <p:cNvPr id="48" name="图片 47" descr="图片包含 星星, 黑暗, 华美, 灯光&#10;&#10;AI 生成的内容可能不正确。"/>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54444" y="2698835"/>
            <a:ext cx="2057527" cy="2057527"/>
          </a:xfrm>
          <a:prstGeom prst="rect">
            <a:avLst/>
          </a:prstGeom>
        </p:spPr>
      </p:pic>
      <p:pic>
        <p:nvPicPr>
          <p:cNvPr id="52" name="图片 51" descr="夜晚的月亮&#10;&#10;AI 生成的内容可能不正确。"/>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4984" y="5012357"/>
            <a:ext cx="1051875" cy="1051875"/>
          </a:xfrm>
          <a:prstGeom prst="rect">
            <a:avLst/>
          </a:prstGeom>
        </p:spPr>
      </p:pic>
      <p:pic>
        <p:nvPicPr>
          <p:cNvPr id="54" name="图片 53" descr="黑暗里有星球&#10;&#10;AI 生成的内容可能不正确。"/>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04768" y="5012357"/>
            <a:ext cx="1049137" cy="1049137"/>
          </a:xfrm>
          <a:prstGeom prst="rect">
            <a:avLst/>
          </a:prstGeom>
        </p:spPr>
      </p:pic>
      <p:pic>
        <p:nvPicPr>
          <p:cNvPr id="56" name="图片 55" descr="图片包含 灯光, 大, 前, 星星&#10;&#10;AI 生成的内容可能不正确。"/>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59075" y="5012357"/>
            <a:ext cx="1049137" cy="1049137"/>
          </a:xfrm>
          <a:prstGeom prst="rect">
            <a:avLst/>
          </a:prstGeom>
        </p:spPr>
      </p:pic>
      <p:pic>
        <p:nvPicPr>
          <p:cNvPr id="58" name="图片 57" descr="黑暗里有花&#10;&#10;AI 生成的内容可能不正确。"/>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588865" y="3809916"/>
            <a:ext cx="943507" cy="943507"/>
          </a:xfrm>
          <a:prstGeom prst="rect">
            <a:avLst/>
          </a:prstGeom>
        </p:spPr>
      </p:pic>
      <p:pic>
        <p:nvPicPr>
          <p:cNvPr id="62" name="图片 61" descr="黑暗中有许多星星&#10;&#10;AI 生成的内容可能不正确。"/>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547535" y="3809916"/>
            <a:ext cx="943507" cy="943507"/>
          </a:xfrm>
          <a:prstGeom prst="rect">
            <a:avLst/>
          </a:prstGeom>
        </p:spPr>
      </p:pic>
      <p:grpSp>
        <p:nvGrpSpPr>
          <p:cNvPr id="65" name="组合 64"/>
          <p:cNvGrpSpPr/>
          <p:nvPr/>
        </p:nvGrpSpPr>
        <p:grpSpPr>
          <a:xfrm>
            <a:off x="9992933" y="3307172"/>
            <a:ext cx="2089638" cy="1982799"/>
            <a:chOff x="9992933" y="2736198"/>
            <a:chExt cx="2089638" cy="1982799"/>
          </a:xfrm>
        </p:grpSpPr>
        <p:pic>
          <p:nvPicPr>
            <p:cNvPr id="50" name="图片 49"/>
            <p:cNvPicPr>
              <a:picLocks noChangeAspect="1"/>
            </p:cNvPicPr>
            <p:nvPr/>
          </p:nvPicPr>
          <p:blipFill>
            <a:blip r:embed="rId21"/>
            <a:stretch>
              <a:fillRect/>
            </a:stretch>
          </p:blipFill>
          <p:spPr>
            <a:xfrm>
              <a:off x="9992933" y="2736198"/>
              <a:ext cx="2089638" cy="1982799"/>
            </a:xfrm>
            <a:prstGeom prst="rect">
              <a:avLst/>
            </a:prstGeom>
          </p:spPr>
        </p:pic>
        <p:pic>
          <p:nvPicPr>
            <p:cNvPr id="64" name="图片 63"/>
            <p:cNvPicPr>
              <a:picLocks noChangeAspect="1"/>
            </p:cNvPicPr>
            <p:nvPr/>
          </p:nvPicPr>
          <p:blipFill>
            <a:blip r:embed="rId22"/>
            <a:stretch>
              <a:fillRect/>
            </a:stretch>
          </p:blipFill>
          <p:spPr>
            <a:xfrm>
              <a:off x="10661572" y="3594224"/>
              <a:ext cx="752360" cy="266746"/>
            </a:xfrm>
            <a:prstGeom prst="rect">
              <a:avLst/>
            </a:prstGeom>
          </p:spPr>
        </p:pic>
      </p:grpSp>
      <p:pic>
        <p:nvPicPr>
          <p:cNvPr id="3" name="图片 2"/>
          <p:cNvPicPr>
            <a:picLocks noChangeAspect="1"/>
          </p:cNvPicPr>
          <p:nvPr/>
        </p:nvPicPr>
        <p:blipFill>
          <a:blip r:embed="rId23">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5" name="文本框 4"/>
          <p:cNvSpPr txBox="1"/>
          <p:nvPr>
            <p:custDataLst>
              <p:tags r:id="rId5"/>
            </p:custDataLst>
          </p:nvPr>
        </p:nvSpPr>
        <p:spPr>
          <a:xfrm>
            <a:off x="9987493" y="5426856"/>
            <a:ext cx="2122805" cy="369570"/>
          </a:xfrm>
          <a:prstGeom prst="rect">
            <a:avLst/>
          </a:prstGeom>
          <a:noFill/>
        </p:spPr>
        <p:txBody>
          <a:bodyPr wrap="square" rtlCol="0">
            <a:spAutoFit/>
          </a:bodyPr>
          <a:lstStyle/>
          <a:p>
            <a:pPr algn="ctr"/>
            <a:r>
              <a:rPr lang="zh-CN" altLang="en-US" b="1" dirty="0">
                <a:solidFill>
                  <a:schemeClr val="accent5">
                    <a:lumMod val="75000"/>
                  </a:schemeClr>
                </a:solidFill>
                <a:latin typeface="微软雅黑" panose="020B0503020204020204" charset="-122"/>
                <a:ea typeface="微软雅黑" panose="020B0503020204020204" charset="-122"/>
              </a:rPr>
              <a:t>数据集分类比例</a:t>
            </a:r>
          </a:p>
        </p:txBody>
      </p:sp>
      <p:sp>
        <p:nvSpPr>
          <p:cNvPr id="8" name="文本框 7"/>
          <p:cNvSpPr txBox="1"/>
          <p:nvPr>
            <p:custDataLst>
              <p:tags r:id="rId6"/>
            </p:custDataLst>
          </p:nvPr>
        </p:nvSpPr>
        <p:spPr>
          <a:xfrm>
            <a:off x="9987493" y="2517551"/>
            <a:ext cx="2122805" cy="369332"/>
          </a:xfrm>
          <a:prstGeom prst="rect">
            <a:avLst/>
          </a:prstGeom>
          <a:noFill/>
        </p:spPr>
        <p:txBody>
          <a:bodyPr wrap="square" rtlCol="0">
            <a:spAutoFit/>
          </a:bodyPr>
          <a:lstStyle/>
          <a:p>
            <a:pPr algn="ctr"/>
            <a:r>
              <a:rPr lang="zh-CN" altLang="en-US" b="1" dirty="0">
                <a:solidFill>
                  <a:schemeClr val="accent5">
                    <a:lumMod val="75000"/>
                  </a:schemeClr>
                </a:solidFill>
                <a:latin typeface="微软雅黑" panose="020B0503020204020204" charset="-122"/>
                <a:ea typeface="微软雅黑" panose="020B0503020204020204" charset="-122"/>
              </a:rPr>
              <a:t>数据集数量</a:t>
            </a:r>
          </a:p>
        </p:txBody>
      </p:sp>
      <p:sp>
        <p:nvSpPr>
          <p:cNvPr id="12" name="文本框 11"/>
          <p:cNvSpPr txBox="1"/>
          <p:nvPr>
            <p:custDataLst>
              <p:tags r:id="rId7"/>
            </p:custDataLst>
          </p:nvPr>
        </p:nvSpPr>
        <p:spPr>
          <a:xfrm>
            <a:off x="9987493" y="1934650"/>
            <a:ext cx="2122805" cy="523220"/>
          </a:xfrm>
          <a:prstGeom prst="rect">
            <a:avLst/>
          </a:prstGeom>
          <a:noFill/>
        </p:spPr>
        <p:txBody>
          <a:bodyPr wrap="square" rtlCol="0">
            <a:spAutoFit/>
          </a:bodyPr>
          <a:lstStyle/>
          <a:p>
            <a:pPr algn="ctr"/>
            <a:r>
              <a:rPr lang="en-US" altLang="zh-CN" sz="2800" b="1" dirty="0">
                <a:solidFill>
                  <a:srgbClr val="3B3838"/>
                </a:solidFill>
                <a:latin typeface="微软雅黑" panose="020B0503020204020204" charset="-122"/>
                <a:ea typeface="微软雅黑" panose="020B0503020204020204" charset="-122"/>
              </a:rPr>
              <a:t>1397 </a:t>
            </a:r>
            <a:r>
              <a:rPr lang="zh-CN" altLang="en-US" sz="2800" b="1" dirty="0">
                <a:solidFill>
                  <a:srgbClr val="3B3838"/>
                </a:solidFill>
                <a:latin typeface="微软雅黑" panose="020B0503020204020204" charset="-122"/>
                <a:ea typeface="微软雅黑" panose="020B0503020204020204" charset="-122"/>
              </a:rPr>
              <a:t>张</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25663"/>
            <a:ext cx="12192635" cy="260667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1"/>
            </p:custDataLst>
          </p:nvPr>
        </p:nvSpPr>
        <p:spPr>
          <a:xfrm>
            <a:off x="1385253" y="1065530"/>
            <a:ext cx="9421495" cy="4726940"/>
          </a:xfrm>
          <a:prstGeom prst="roundRect">
            <a:avLst>
              <a:gd name="adj" fmla="val 0"/>
            </a:avLst>
          </a:prstGeom>
          <a:solidFill>
            <a:schemeClr val="bg1">
              <a:lumMod val="95000"/>
            </a:schemeClr>
          </a:solidFill>
          <a:ln w="38100">
            <a:noFill/>
          </a:ln>
          <a:effectLst>
            <a:outerShdw blurRad="330200" dist="2540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2" name="文本框 11"/>
          <p:cNvSpPr txBox="1"/>
          <p:nvPr>
            <p:custDataLst>
              <p:tags r:id="rId2"/>
            </p:custDataLst>
          </p:nvPr>
        </p:nvSpPr>
        <p:spPr>
          <a:xfrm>
            <a:off x="5295900" y="1393825"/>
            <a:ext cx="1599565" cy="829945"/>
          </a:xfrm>
          <a:prstGeom prst="rect">
            <a:avLst/>
          </a:prstGeom>
          <a:noFill/>
        </p:spPr>
        <p:txBody>
          <a:bodyPr wrap="square" rtlCol="0">
            <a:spAutoFit/>
          </a:bodyPr>
          <a:lstStyle/>
          <a:p>
            <a:pPr algn="dist"/>
            <a:r>
              <a:rPr lang="zh-CN" altLang="en-US" sz="48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目录</a:t>
            </a:r>
          </a:p>
        </p:txBody>
      </p:sp>
      <p:sp>
        <p:nvSpPr>
          <p:cNvPr id="4" name="文本框 3"/>
          <p:cNvSpPr txBox="1"/>
          <p:nvPr>
            <p:custDataLst>
              <p:tags r:id="rId3"/>
            </p:custDataLst>
          </p:nvPr>
        </p:nvSpPr>
        <p:spPr>
          <a:xfrm>
            <a:off x="5246370" y="2184242"/>
            <a:ext cx="1699260" cy="398780"/>
          </a:xfrm>
          <a:prstGeom prst="rect">
            <a:avLst/>
          </a:prstGeom>
          <a:noFill/>
        </p:spPr>
        <p:txBody>
          <a:bodyPr wrap="square" rtlCol="0">
            <a:spAutoFit/>
          </a:bodyPr>
          <a:lstStyle/>
          <a:p>
            <a:pPr algn="ctr"/>
            <a:r>
              <a:rPr lang="en-US" altLang="zh-CN" sz="2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CONTENTS</a:t>
            </a:r>
          </a:p>
        </p:txBody>
      </p:sp>
      <p:sp>
        <p:nvSpPr>
          <p:cNvPr id="18" name="椭圆 17"/>
          <p:cNvSpPr>
            <a:spLocks noChangeAspect="1"/>
          </p:cNvSpPr>
          <p:nvPr>
            <p:custDataLst>
              <p:tags r:id="rId4"/>
            </p:custDataLst>
          </p:nvPr>
        </p:nvSpPr>
        <p:spPr>
          <a:xfrm>
            <a:off x="1964055" y="311245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0" name="文本框 9"/>
          <p:cNvSpPr txBox="1"/>
          <p:nvPr>
            <p:custDataLst>
              <p:tags r:id="rId5"/>
            </p:custDataLst>
          </p:nvPr>
        </p:nvSpPr>
        <p:spPr>
          <a:xfrm>
            <a:off x="2568575" y="3027363"/>
            <a:ext cx="3015615" cy="521970"/>
          </a:xfrm>
          <a:prstGeom prst="rect">
            <a:avLst/>
          </a:prstGeom>
          <a:noFill/>
        </p:spPr>
        <p:txBody>
          <a:bodyPr wrap="square" rtlCol="0">
            <a:spAutoFit/>
          </a:bodyPr>
          <a:lstStyle/>
          <a:p>
            <a:pPr algn="l"/>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第三次汇报回顾</a:t>
            </a:r>
          </a:p>
        </p:txBody>
      </p:sp>
      <p:sp>
        <p:nvSpPr>
          <p:cNvPr id="3" name="文本框 2"/>
          <p:cNvSpPr txBox="1"/>
          <p:nvPr>
            <p:custDataLst>
              <p:tags r:id="rId6"/>
            </p:custDataLst>
          </p:nvPr>
        </p:nvSpPr>
        <p:spPr>
          <a:xfrm>
            <a:off x="2568575" y="3462338"/>
            <a:ext cx="3015615" cy="275590"/>
          </a:xfrm>
          <a:prstGeom prst="rect">
            <a:avLst/>
          </a:prstGeom>
          <a:noFill/>
        </p:spPr>
        <p:txBody>
          <a:bodyPr wrap="square" rtlCol="0">
            <a:spAutoFit/>
          </a:bodyPr>
          <a:lstStyle/>
          <a:p>
            <a:pPr algn="l"/>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Review of the Third Report</a:t>
            </a:r>
          </a:p>
        </p:txBody>
      </p:sp>
      <p:sp>
        <p:nvSpPr>
          <p:cNvPr id="8" name="椭圆 7"/>
          <p:cNvSpPr>
            <a:spLocks noChangeAspect="1"/>
          </p:cNvSpPr>
          <p:nvPr>
            <p:custDataLst>
              <p:tags r:id="rId7"/>
            </p:custDataLst>
          </p:nvPr>
        </p:nvSpPr>
        <p:spPr>
          <a:xfrm>
            <a:off x="6324600" y="311245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3" name="文本框 12"/>
          <p:cNvSpPr txBox="1"/>
          <p:nvPr>
            <p:custDataLst>
              <p:tags r:id="rId8"/>
            </p:custDataLst>
          </p:nvPr>
        </p:nvSpPr>
        <p:spPr>
          <a:xfrm>
            <a:off x="6929120" y="3027363"/>
            <a:ext cx="3626485" cy="523220"/>
          </a:xfrm>
          <a:prstGeom prst="rect">
            <a:avLst/>
          </a:prstGeom>
          <a:noFill/>
        </p:spPr>
        <p:txBody>
          <a:bodyPr wrap="square" rtlCol="0">
            <a:spAutoFit/>
          </a:bodyPr>
          <a:lstStyle/>
          <a:p>
            <a:pPr algn="l"/>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解决测量指标异常</a:t>
            </a:r>
          </a:p>
        </p:txBody>
      </p:sp>
      <p:sp>
        <p:nvSpPr>
          <p:cNvPr id="19" name="文本框 18"/>
          <p:cNvSpPr txBox="1"/>
          <p:nvPr>
            <p:custDataLst>
              <p:tags r:id="rId9"/>
            </p:custDataLst>
          </p:nvPr>
        </p:nvSpPr>
        <p:spPr>
          <a:xfrm>
            <a:off x="6929120" y="3462338"/>
            <a:ext cx="3626485" cy="276999"/>
          </a:xfrm>
          <a:prstGeom prst="rect">
            <a:avLst/>
          </a:prstGeom>
          <a:noFill/>
        </p:spPr>
        <p:txBody>
          <a:bodyPr wrap="square" rtlCol="0">
            <a:spAutoFit/>
          </a:bodyPr>
          <a:lstStyle/>
          <a:p>
            <a:pPr algn="l"/>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Solve Anomaly of Measurement Indicators</a:t>
            </a:r>
          </a:p>
        </p:txBody>
      </p:sp>
      <p:sp>
        <p:nvSpPr>
          <p:cNvPr id="23" name="椭圆 22"/>
          <p:cNvSpPr>
            <a:spLocks noChangeAspect="1"/>
          </p:cNvSpPr>
          <p:nvPr>
            <p:custDataLst>
              <p:tags r:id="rId10"/>
            </p:custDataLst>
          </p:nvPr>
        </p:nvSpPr>
        <p:spPr>
          <a:xfrm>
            <a:off x="1964055" y="432784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5" name="文本框 24"/>
          <p:cNvSpPr txBox="1"/>
          <p:nvPr>
            <p:custDataLst>
              <p:tags r:id="rId11"/>
            </p:custDataLst>
          </p:nvPr>
        </p:nvSpPr>
        <p:spPr>
          <a:xfrm>
            <a:off x="2568575" y="4242753"/>
            <a:ext cx="3015615" cy="523220"/>
          </a:xfrm>
          <a:prstGeom prst="rect">
            <a:avLst/>
          </a:prstGeom>
          <a:noFill/>
        </p:spPr>
        <p:txBody>
          <a:bodyPr wrap="square" rtlCol="0">
            <a:spAutoFit/>
          </a:bodyPr>
          <a:lstStyle/>
          <a:p>
            <a:pPr algn="l"/>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模型训练与测试</a:t>
            </a:r>
            <a:r>
              <a:rPr lang="en-US" altLang="zh-CN"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 </a:t>
            </a:r>
          </a:p>
        </p:txBody>
      </p:sp>
      <p:sp>
        <p:nvSpPr>
          <p:cNvPr id="26" name="文本框 25"/>
          <p:cNvSpPr txBox="1"/>
          <p:nvPr>
            <p:custDataLst>
              <p:tags r:id="rId12"/>
            </p:custDataLst>
          </p:nvPr>
        </p:nvSpPr>
        <p:spPr>
          <a:xfrm>
            <a:off x="2568575" y="4677728"/>
            <a:ext cx="3015615" cy="275590"/>
          </a:xfrm>
          <a:prstGeom prst="rect">
            <a:avLst/>
          </a:prstGeom>
          <a:noFill/>
        </p:spPr>
        <p:txBody>
          <a:bodyPr wrap="square" rtlCol="0">
            <a:spAutoFit/>
          </a:bodyPr>
          <a:lstStyle/>
          <a:p>
            <a:pPr algn="l"/>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Training and Testing Model</a:t>
            </a:r>
          </a:p>
        </p:txBody>
      </p:sp>
      <p:sp>
        <p:nvSpPr>
          <p:cNvPr id="28" name="椭圆 27"/>
          <p:cNvSpPr>
            <a:spLocks noChangeAspect="1"/>
          </p:cNvSpPr>
          <p:nvPr>
            <p:custDataLst>
              <p:tags r:id="rId13"/>
            </p:custDataLst>
          </p:nvPr>
        </p:nvSpPr>
        <p:spPr>
          <a:xfrm>
            <a:off x="6324600" y="4327843"/>
            <a:ext cx="539750" cy="539750"/>
          </a:xfrm>
          <a:prstGeom prst="ellipse">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custDataLst>
              <p:tags r:id="rId14"/>
            </p:custDataLst>
          </p:nvPr>
        </p:nvSpPr>
        <p:spPr>
          <a:xfrm>
            <a:off x="6929120" y="4242753"/>
            <a:ext cx="3806825" cy="523220"/>
          </a:xfrm>
          <a:prstGeom prst="rect">
            <a:avLst/>
          </a:prstGeom>
          <a:noFill/>
        </p:spPr>
        <p:txBody>
          <a:bodyPr wrap="square" rtlCol="0">
            <a:spAutoFit/>
          </a:bodyPr>
          <a:lstStyle/>
          <a:p>
            <a:pPr algn="l"/>
            <a:r>
              <a:rPr lang="zh-CN" altLang="en-US" sz="28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数据集标准化处理</a:t>
            </a:r>
          </a:p>
        </p:txBody>
      </p:sp>
      <p:sp>
        <p:nvSpPr>
          <p:cNvPr id="31" name="文本框 30"/>
          <p:cNvSpPr txBox="1"/>
          <p:nvPr>
            <p:custDataLst>
              <p:tags r:id="rId15"/>
            </p:custDataLst>
          </p:nvPr>
        </p:nvSpPr>
        <p:spPr>
          <a:xfrm>
            <a:off x="6929120" y="4677728"/>
            <a:ext cx="3015615" cy="275590"/>
          </a:xfrm>
          <a:prstGeom prst="rect">
            <a:avLst/>
          </a:prstGeom>
          <a:noFill/>
        </p:spPr>
        <p:txBody>
          <a:bodyPr wrap="square" rtlCol="0">
            <a:spAutoFit/>
          </a:bodyPr>
          <a:lstStyle/>
          <a:p>
            <a:pPr algn="l"/>
            <a:r>
              <a:rPr lang="en-US" altLang="zh-CN" sz="1200" dirty="0">
                <a:solidFill>
                  <a:schemeClr val="bg2">
                    <a:lumMod val="25000"/>
                  </a:schemeClr>
                </a:solidFill>
                <a:latin typeface="微软雅黑" panose="020B0503020204020204" charset="-122"/>
                <a:ea typeface="微软雅黑" panose="020B0503020204020204" charset="-122"/>
                <a:cs typeface="微软雅黑" panose="020B0503020204020204" charset="-122"/>
              </a:rPr>
              <a:t>Dataset Standardization Processing</a:t>
            </a:r>
          </a:p>
        </p:txBody>
      </p:sp>
      <p:pic>
        <p:nvPicPr>
          <p:cNvPr id="33" name="图片 32" descr="templates\docerresourceshop\icons\\32313538343833323b32313538343831333bd0b4c2dbcec4"/>
          <p:cNvPicPr>
            <a:picLocks noChangeAspect="1"/>
          </p:cNvPicPr>
          <p:nvPr>
            <p:custDataLst>
              <p:tags r:id="rId16"/>
            </p:custDataLst>
          </p:nvPr>
        </p:nvPicPr>
        <p:blipFill>
          <a:blip r:embed="rId22">
            <a:extLst>
              <a:ext uri="{96DAC541-7B7A-43D3-8B79-37D633B846F1}">
                <asvg:svgBlip xmlns:asvg="http://schemas.microsoft.com/office/drawing/2016/SVG/main" r:embed="rId23"/>
              </a:ext>
            </a:extLst>
          </a:blip>
          <a:stretch>
            <a:fillRect/>
          </a:stretch>
        </p:blipFill>
        <p:spPr>
          <a:xfrm>
            <a:off x="6414475" y="4417718"/>
            <a:ext cx="360000" cy="360000"/>
          </a:xfrm>
          <a:prstGeom prst="rect">
            <a:avLst/>
          </a:prstGeom>
        </p:spPr>
      </p:pic>
      <p:pic>
        <p:nvPicPr>
          <p:cNvPr id="34" name="图片 33" descr="templates\docerresourceshop\icons\\32313538343833323b32313538343832393bc2dbcec4c1e9b8d0"/>
          <p:cNvPicPr>
            <a:picLocks noChangeAspect="1"/>
          </p:cNvPicPr>
          <p:nvPr>
            <p:custDataLst>
              <p:tags r:id="rId17"/>
            </p:custDataLst>
          </p:nvPr>
        </p:nvPicPr>
        <p:blipFill>
          <a:blip r:embed="rId24">
            <a:extLst>
              <a:ext uri="{96DAC541-7B7A-43D3-8B79-37D633B846F1}">
                <asvg:svgBlip xmlns:asvg="http://schemas.microsoft.com/office/drawing/2016/SVG/main" r:embed="rId25"/>
              </a:ext>
            </a:extLst>
          </a:blip>
          <a:stretch>
            <a:fillRect/>
          </a:stretch>
        </p:blipFill>
        <p:spPr>
          <a:xfrm>
            <a:off x="6414475" y="3202328"/>
            <a:ext cx="360000" cy="360000"/>
          </a:xfrm>
          <a:prstGeom prst="rect">
            <a:avLst/>
          </a:prstGeom>
        </p:spPr>
      </p:pic>
      <p:pic>
        <p:nvPicPr>
          <p:cNvPr id="35" name="图片 34" descr="templates\docerresourceshop\icons\\32313538343833323b32313538343832363bc2dbcec4c6dabfaf"/>
          <p:cNvPicPr>
            <a:picLocks noChangeAspect="1"/>
          </p:cNvPicPr>
          <p:nvPr>
            <p:custDataLst>
              <p:tags r:id="rId18"/>
            </p:custDataLst>
          </p:nvPr>
        </p:nvPicPr>
        <p:blipFill>
          <a:blip r:embed="rId26">
            <a:extLst>
              <a:ext uri="{96DAC541-7B7A-43D3-8B79-37D633B846F1}">
                <asvg:svgBlip xmlns:asvg="http://schemas.microsoft.com/office/drawing/2016/SVG/main" r:embed="rId27"/>
              </a:ext>
            </a:extLst>
          </a:blip>
          <a:stretch>
            <a:fillRect/>
          </a:stretch>
        </p:blipFill>
        <p:spPr>
          <a:xfrm>
            <a:off x="2053930" y="4417718"/>
            <a:ext cx="360000" cy="360000"/>
          </a:xfrm>
          <a:prstGeom prst="rect">
            <a:avLst/>
          </a:prstGeom>
        </p:spPr>
      </p:pic>
      <p:pic>
        <p:nvPicPr>
          <p:cNvPr id="37" name="图片 36" descr="templates\docerresourceshop\icons\\32313538393030343b32313538383134393bc2dbcec4"/>
          <p:cNvPicPr>
            <a:picLocks noChangeAspect="1"/>
          </p:cNvPicPr>
          <p:nvPr>
            <p:custDataLst>
              <p:tags r:id="rId19"/>
            </p:custDataLst>
          </p:nvPr>
        </p:nvPicPr>
        <p:blipFill>
          <a:blip r:embed="rId28">
            <a:extLst>
              <a:ext uri="{96DAC541-7B7A-43D3-8B79-37D633B846F1}">
                <asvg:svgBlip xmlns:asvg="http://schemas.microsoft.com/office/drawing/2016/SVG/main" r:embed="rId29"/>
              </a:ext>
            </a:extLst>
          </a:blip>
          <a:stretch>
            <a:fillRect/>
          </a:stretch>
        </p:blipFill>
        <p:spPr>
          <a:xfrm>
            <a:off x="2053930" y="3202328"/>
            <a:ext cx="360000" cy="360000"/>
          </a:xfrm>
          <a:prstGeom prst="rect">
            <a:avLst/>
          </a:prstGeom>
        </p:spPr>
      </p:pic>
      <p:pic>
        <p:nvPicPr>
          <p:cNvPr id="6" name="图片 5"/>
          <p:cNvPicPr>
            <a:picLocks noChangeAspect="1"/>
          </p:cNvPicPr>
          <p:nvPr/>
        </p:nvPicPr>
        <p:blipFill>
          <a:blip r:embed="rId30">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custDataLst>
              <p:tags r:id="rId1"/>
            </p:custDataLst>
          </p:nvPr>
        </p:nvSpPr>
        <p:spPr>
          <a:xfrm>
            <a:off x="421641" y="121285"/>
            <a:ext cx="3395448" cy="46166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数据集增强处理</a:t>
            </a:r>
          </a:p>
        </p:txBody>
      </p:sp>
      <p:sp>
        <p:nvSpPr>
          <p:cNvPr id="11" name="文本框 10"/>
          <p:cNvSpPr txBox="1"/>
          <p:nvPr>
            <p:custDataLst>
              <p:tags r:id="rId2"/>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Data Augmentation Processing</a:t>
            </a:r>
          </a:p>
        </p:txBody>
      </p:sp>
      <p:sp>
        <p:nvSpPr>
          <p:cNvPr id="40" name="文本框 39"/>
          <p:cNvSpPr txBox="1"/>
          <p:nvPr>
            <p:custDataLst>
              <p:tags r:id="rId3"/>
            </p:custDataLst>
          </p:nvPr>
        </p:nvSpPr>
        <p:spPr>
          <a:xfrm>
            <a:off x="259080" y="858244"/>
            <a:ext cx="11724123" cy="381258"/>
          </a:xfrm>
          <a:prstGeom prst="rect">
            <a:avLst/>
          </a:prstGeom>
          <a:noFill/>
        </p:spPr>
        <p:txBody>
          <a:bodyPr wrap="square" rtlCol="0">
            <a:spAutoFit/>
          </a:bodyPr>
          <a:lstStyle/>
          <a:p>
            <a:pPr>
              <a:lnSpc>
                <a:spcPct val="130000"/>
              </a:lnSpc>
              <a:spcBef>
                <a:spcPts val="0"/>
              </a:spcBef>
              <a:spcAft>
                <a:spcPts val="0"/>
              </a:spcAft>
            </a:pPr>
            <a:r>
              <a:rPr lang="zh-CN" altLang="en-US" sz="1600" dirty="0">
                <a:solidFill>
                  <a:schemeClr val="bg2">
                    <a:lumMod val="25000"/>
                  </a:schemeClr>
                </a:solidFill>
                <a:latin typeface="微软雅黑" panose="020B0503020204020204" charset="-122"/>
                <a:ea typeface="微软雅黑" panose="020B0503020204020204" charset="-122"/>
              </a:rPr>
              <a:t>我们在数据集标准化处理的基础之上，对数据集进行了增强处理。</a:t>
            </a:r>
          </a:p>
        </p:txBody>
      </p:sp>
      <p:sp>
        <p:nvSpPr>
          <p:cNvPr id="6" name="圆角矩形 4"/>
          <p:cNvSpPr/>
          <p:nvPr/>
        </p:nvSpPr>
        <p:spPr>
          <a:xfrm>
            <a:off x="334643" y="1634140"/>
            <a:ext cx="4989832" cy="1956784"/>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7" name="组合 6"/>
          <p:cNvGrpSpPr/>
          <p:nvPr/>
        </p:nvGrpSpPr>
        <p:grpSpPr>
          <a:xfrm>
            <a:off x="1529396" y="1354741"/>
            <a:ext cx="2600325" cy="576580"/>
            <a:chOff x="4023" y="2609"/>
            <a:chExt cx="4095" cy="908"/>
          </a:xfrm>
        </p:grpSpPr>
        <p:sp>
          <p:nvSpPr>
            <p:cNvPr id="10" name="圆角矩形 2"/>
            <p:cNvSpPr/>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13" name="文本框 12"/>
            <p:cNvSpPr txBox="1"/>
            <p:nvPr>
              <p:custDataLst>
                <p:tags r:id="rId12"/>
              </p:custDataLst>
            </p:nvPr>
          </p:nvSpPr>
          <p:spPr>
            <a:xfrm>
              <a:off x="4399" y="2761"/>
              <a:ext cx="3343" cy="582"/>
            </a:xfrm>
            <a:prstGeom prst="rect">
              <a:avLst/>
            </a:prstGeom>
            <a:noFill/>
          </p:spPr>
          <p:txBody>
            <a:bodyPr wrap="square" rtlCol="0">
              <a:spAutoFit/>
            </a:bodyPr>
            <a:lstStyle/>
            <a:p>
              <a:pPr algn="ctr"/>
              <a:r>
                <a:rPr lang="zh-CN" altLang="en-US" b="1" dirty="0">
                  <a:solidFill>
                    <a:schemeClr val="bg1"/>
                  </a:solidFill>
                  <a:latin typeface="微软雅黑" panose="020B0503020204020204" charset="-122"/>
                  <a:ea typeface="微软雅黑" panose="020B0503020204020204" charset="-122"/>
                </a:rPr>
                <a:t>图像数据增强方法</a:t>
              </a:r>
            </a:p>
          </p:txBody>
        </p:sp>
      </p:grpSp>
      <p:sp>
        <p:nvSpPr>
          <p:cNvPr id="14" name="文本框 13"/>
          <p:cNvSpPr txBox="1"/>
          <p:nvPr/>
        </p:nvSpPr>
        <p:spPr>
          <a:xfrm>
            <a:off x="664845" y="2114200"/>
            <a:ext cx="4421505" cy="1185324"/>
          </a:xfrm>
          <a:prstGeom prst="rect">
            <a:avLst/>
          </a:prstGeom>
          <a:noFill/>
        </p:spPr>
        <p:txBody>
          <a:bodyPr wrap="square" rtlCol="0">
            <a:spAutoFit/>
          </a:bodyPr>
          <a:lstStyle/>
          <a:p>
            <a:pPr>
              <a:lnSpc>
                <a:spcPct val="130000"/>
              </a:lnSpc>
              <a:spcBef>
                <a:spcPts val="0"/>
              </a:spcBef>
              <a:spcAft>
                <a:spcPts val="0"/>
              </a:spcAft>
            </a:pPr>
            <a:r>
              <a:rPr lang="zh-CN" altLang="en-US" sz="1400" b="1" dirty="0">
                <a:solidFill>
                  <a:schemeClr val="bg2">
                    <a:lumMod val="25000"/>
                  </a:schemeClr>
                </a:solidFill>
                <a:latin typeface="微软雅黑" panose="020B0503020204020204" charset="-122"/>
                <a:ea typeface="微软雅黑" panose="020B0503020204020204" charset="-122"/>
              </a:rPr>
              <a:t>几何变换​​：</a:t>
            </a:r>
            <a:endParaRPr lang="en-US" altLang="zh-CN" sz="1400"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400" dirty="0">
                <a:solidFill>
                  <a:schemeClr val="bg2">
                    <a:lumMod val="25000"/>
                  </a:schemeClr>
                </a:solidFill>
                <a:latin typeface="微软雅黑" panose="020B0503020204020204" charset="-122"/>
                <a:ea typeface="微软雅黑" panose="020B0503020204020204" charset="-122"/>
              </a:rPr>
              <a:t>旋转、翻转（水平</a:t>
            </a:r>
            <a:r>
              <a:rPr lang="en-US" altLang="zh-CN" sz="1400" dirty="0">
                <a:solidFill>
                  <a:schemeClr val="bg2">
                    <a:lumMod val="25000"/>
                  </a:schemeClr>
                </a:solidFill>
                <a:latin typeface="微软雅黑" panose="020B0503020204020204" charset="-122"/>
                <a:ea typeface="微软雅黑" panose="020B0503020204020204" charset="-122"/>
              </a:rPr>
              <a:t>/</a:t>
            </a:r>
            <a:r>
              <a:rPr lang="zh-CN" altLang="en-US" sz="1400" dirty="0">
                <a:solidFill>
                  <a:schemeClr val="bg2">
                    <a:lumMod val="25000"/>
                  </a:schemeClr>
                </a:solidFill>
                <a:latin typeface="微软雅黑" panose="020B0503020204020204" charset="-122"/>
                <a:ea typeface="微软雅黑" panose="020B0503020204020204" charset="-122"/>
              </a:rPr>
              <a:t>垂直）、平移、缩放、裁剪、扭曲</a:t>
            </a:r>
          </a:p>
          <a:p>
            <a:pPr>
              <a:lnSpc>
                <a:spcPct val="130000"/>
              </a:lnSpc>
              <a:spcBef>
                <a:spcPts val="0"/>
              </a:spcBef>
              <a:spcAft>
                <a:spcPts val="0"/>
              </a:spcAft>
            </a:pPr>
            <a:r>
              <a:rPr lang="zh-CN" altLang="en-US" sz="1400" b="1" dirty="0">
                <a:solidFill>
                  <a:schemeClr val="bg2">
                    <a:lumMod val="25000"/>
                  </a:schemeClr>
                </a:solidFill>
                <a:latin typeface="微软雅黑" panose="020B0503020204020204" charset="-122"/>
                <a:ea typeface="微软雅黑" panose="020B0503020204020204" charset="-122"/>
              </a:rPr>
              <a:t>​​颜色变换​​：</a:t>
            </a:r>
            <a:endParaRPr lang="en-US" altLang="zh-CN" sz="1400"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400" dirty="0">
                <a:solidFill>
                  <a:schemeClr val="bg2">
                    <a:lumMod val="25000"/>
                  </a:schemeClr>
                </a:solidFill>
                <a:latin typeface="微软雅黑" panose="020B0503020204020204" charset="-122"/>
                <a:ea typeface="微软雅黑" panose="020B0503020204020204" charset="-122"/>
              </a:rPr>
              <a:t>调整亮度、对比度、饱和度，添加噪声或模糊</a:t>
            </a:r>
          </a:p>
        </p:txBody>
      </p:sp>
      <p:sp>
        <p:nvSpPr>
          <p:cNvPr id="21" name="圆角矩形 4"/>
          <p:cNvSpPr/>
          <p:nvPr/>
        </p:nvSpPr>
        <p:spPr>
          <a:xfrm>
            <a:off x="5734840" y="1634141"/>
            <a:ext cx="6122517" cy="1956784"/>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22" name="组合 21"/>
          <p:cNvGrpSpPr/>
          <p:nvPr/>
        </p:nvGrpSpPr>
        <p:grpSpPr>
          <a:xfrm>
            <a:off x="7495935" y="1354741"/>
            <a:ext cx="2600325" cy="576580"/>
            <a:chOff x="4023" y="2609"/>
            <a:chExt cx="4095" cy="908"/>
          </a:xfrm>
        </p:grpSpPr>
        <p:sp>
          <p:nvSpPr>
            <p:cNvPr id="23" name="圆角矩形 2"/>
            <p:cNvSpPr/>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24" name="文本框 23"/>
            <p:cNvSpPr txBox="1"/>
            <p:nvPr>
              <p:custDataLst>
                <p:tags r:id="rId11"/>
              </p:custDataLst>
            </p:nvPr>
          </p:nvSpPr>
          <p:spPr>
            <a:xfrm>
              <a:off x="4399" y="2761"/>
              <a:ext cx="3343" cy="582"/>
            </a:xfrm>
            <a:prstGeom prst="rect">
              <a:avLst/>
            </a:prstGeom>
            <a:noFill/>
          </p:spPr>
          <p:txBody>
            <a:bodyPr wrap="square" rtlCol="0">
              <a:spAutoFit/>
            </a:bodyPr>
            <a:lstStyle/>
            <a:p>
              <a:pPr algn="ctr"/>
              <a:r>
                <a:rPr lang="zh-CN" altLang="en-US" b="1" dirty="0">
                  <a:solidFill>
                    <a:schemeClr val="bg1"/>
                  </a:solidFill>
                  <a:latin typeface="微软雅黑" panose="020B0503020204020204" charset="-122"/>
                  <a:ea typeface="微软雅黑" panose="020B0503020204020204" charset="-122"/>
                </a:rPr>
                <a:t>​​数据增强的作用​​</a:t>
              </a:r>
            </a:p>
          </p:txBody>
        </p:sp>
      </p:grpSp>
      <p:sp>
        <p:nvSpPr>
          <p:cNvPr id="25" name="文本框 24"/>
          <p:cNvSpPr txBox="1"/>
          <p:nvPr/>
        </p:nvSpPr>
        <p:spPr>
          <a:xfrm>
            <a:off x="6150667" y="2114200"/>
            <a:ext cx="5376488" cy="1184940"/>
          </a:xfrm>
          <a:prstGeom prst="rect">
            <a:avLst/>
          </a:prstGeom>
          <a:noFill/>
        </p:spPr>
        <p:txBody>
          <a:bodyPr wrap="square" rtlCol="0">
            <a:spAutoFit/>
          </a:bodyPr>
          <a:lstStyle/>
          <a:p>
            <a:pPr>
              <a:lnSpc>
                <a:spcPct val="130000"/>
              </a:lnSpc>
              <a:spcBef>
                <a:spcPts val="0"/>
              </a:spcBef>
              <a:spcAft>
                <a:spcPts val="0"/>
              </a:spcAft>
            </a:pPr>
            <a:r>
              <a:rPr lang="zh-CN" altLang="en-US" sz="1400" b="1" dirty="0">
                <a:solidFill>
                  <a:schemeClr val="bg2">
                    <a:lumMod val="25000"/>
                  </a:schemeClr>
                </a:solidFill>
                <a:latin typeface="微软雅黑" panose="020B0503020204020204" charset="-122"/>
                <a:ea typeface="微软雅黑" panose="020B0503020204020204" charset="-122"/>
              </a:rPr>
              <a:t>解决数据不足​​：</a:t>
            </a:r>
            <a:r>
              <a:rPr lang="zh-CN" altLang="en-US" sz="1400" dirty="0">
                <a:solidFill>
                  <a:schemeClr val="bg2">
                    <a:lumMod val="25000"/>
                  </a:schemeClr>
                </a:solidFill>
                <a:latin typeface="微软雅黑" panose="020B0503020204020204" charset="-122"/>
                <a:ea typeface="微软雅黑" panose="020B0503020204020204" charset="-122"/>
              </a:rPr>
              <a:t>尤其在小样本场景下，扩充数据集</a:t>
            </a:r>
          </a:p>
          <a:p>
            <a:pPr>
              <a:lnSpc>
                <a:spcPct val="130000"/>
              </a:lnSpc>
              <a:spcBef>
                <a:spcPts val="0"/>
              </a:spcBef>
              <a:spcAft>
                <a:spcPts val="0"/>
              </a:spcAft>
            </a:pPr>
            <a:r>
              <a:rPr lang="zh-CN" altLang="en-US" sz="1400" b="1" dirty="0">
                <a:solidFill>
                  <a:schemeClr val="bg2">
                    <a:lumMod val="25000"/>
                  </a:schemeClr>
                </a:solidFill>
                <a:latin typeface="微软雅黑" panose="020B0503020204020204" charset="-122"/>
                <a:ea typeface="微软雅黑" panose="020B0503020204020204" charset="-122"/>
              </a:rPr>
              <a:t>​​提升泛化能力​​：</a:t>
            </a:r>
            <a:r>
              <a:rPr lang="zh-CN" altLang="en-US" sz="1400" dirty="0">
                <a:solidFill>
                  <a:schemeClr val="bg2">
                    <a:lumMod val="25000"/>
                  </a:schemeClr>
                </a:solidFill>
                <a:latin typeface="微软雅黑" panose="020B0503020204020204" charset="-122"/>
                <a:ea typeface="微软雅黑" panose="020B0503020204020204" charset="-122"/>
              </a:rPr>
              <a:t>通过增加数据多样性，让模型适应更多变体</a:t>
            </a:r>
          </a:p>
          <a:p>
            <a:pPr>
              <a:lnSpc>
                <a:spcPct val="130000"/>
              </a:lnSpc>
              <a:spcBef>
                <a:spcPts val="0"/>
              </a:spcBef>
              <a:spcAft>
                <a:spcPts val="0"/>
              </a:spcAft>
            </a:pPr>
            <a:r>
              <a:rPr lang="zh-CN" altLang="en-US" sz="1400" b="1" dirty="0">
                <a:solidFill>
                  <a:schemeClr val="bg2">
                    <a:lumMod val="25000"/>
                  </a:schemeClr>
                </a:solidFill>
                <a:latin typeface="微软雅黑" panose="020B0503020204020204" charset="-122"/>
                <a:ea typeface="微软雅黑" panose="020B0503020204020204" charset="-122"/>
              </a:rPr>
              <a:t>​​防止过拟合​​：</a:t>
            </a:r>
            <a:r>
              <a:rPr lang="zh-CN" altLang="en-US" sz="1400" dirty="0">
                <a:solidFill>
                  <a:schemeClr val="bg2">
                    <a:lumMod val="25000"/>
                  </a:schemeClr>
                </a:solidFill>
                <a:latin typeface="微软雅黑" panose="020B0503020204020204" charset="-122"/>
                <a:ea typeface="微软雅黑" panose="020B0503020204020204" charset="-122"/>
              </a:rPr>
              <a:t>减少模型对训练数据的记忆，避免在测试集上表现差</a:t>
            </a:r>
          </a:p>
          <a:p>
            <a:pPr>
              <a:lnSpc>
                <a:spcPct val="130000"/>
              </a:lnSpc>
              <a:spcBef>
                <a:spcPts val="0"/>
              </a:spcBef>
              <a:spcAft>
                <a:spcPts val="0"/>
              </a:spcAft>
            </a:pPr>
            <a:r>
              <a:rPr lang="zh-CN" altLang="en-US" sz="1400" b="1" dirty="0">
                <a:solidFill>
                  <a:schemeClr val="bg2">
                    <a:lumMod val="25000"/>
                  </a:schemeClr>
                </a:solidFill>
                <a:latin typeface="微软雅黑" panose="020B0503020204020204" charset="-122"/>
                <a:ea typeface="微软雅黑" panose="020B0503020204020204" charset="-122"/>
              </a:rPr>
              <a:t>​​平衡数据集​​：</a:t>
            </a:r>
            <a:r>
              <a:rPr lang="zh-CN" altLang="en-US" sz="1400" dirty="0">
                <a:solidFill>
                  <a:schemeClr val="bg2">
                    <a:lumMod val="25000"/>
                  </a:schemeClr>
                </a:solidFill>
                <a:latin typeface="微软雅黑" panose="020B0503020204020204" charset="-122"/>
                <a:ea typeface="微软雅黑" panose="020B0503020204020204" charset="-122"/>
              </a:rPr>
              <a:t>对少数类样本进行增强，缓解类别不平衡问题</a:t>
            </a:r>
          </a:p>
        </p:txBody>
      </p:sp>
      <p:pic>
        <p:nvPicPr>
          <p:cNvPr id="3" name="图片 2"/>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grpSp>
        <p:nvGrpSpPr>
          <p:cNvPr id="15" name="组合 14"/>
          <p:cNvGrpSpPr/>
          <p:nvPr/>
        </p:nvGrpSpPr>
        <p:grpSpPr>
          <a:xfrm>
            <a:off x="670285" y="4521841"/>
            <a:ext cx="2089638" cy="1982799"/>
            <a:chOff x="9992933" y="2736198"/>
            <a:chExt cx="2089638" cy="1982799"/>
          </a:xfrm>
        </p:grpSpPr>
        <p:pic>
          <p:nvPicPr>
            <p:cNvPr id="16" name="图片 15"/>
            <p:cNvPicPr>
              <a:picLocks noChangeAspect="1"/>
            </p:cNvPicPr>
            <p:nvPr/>
          </p:nvPicPr>
          <p:blipFill>
            <a:blip r:embed="rId15"/>
            <a:stretch>
              <a:fillRect/>
            </a:stretch>
          </p:blipFill>
          <p:spPr>
            <a:xfrm>
              <a:off x="9992933" y="2736198"/>
              <a:ext cx="2089638" cy="1982799"/>
            </a:xfrm>
            <a:prstGeom prst="rect">
              <a:avLst/>
            </a:prstGeom>
          </p:spPr>
        </p:pic>
        <p:pic>
          <p:nvPicPr>
            <p:cNvPr id="17" name="图片 16"/>
            <p:cNvPicPr>
              <a:picLocks noChangeAspect="1"/>
            </p:cNvPicPr>
            <p:nvPr/>
          </p:nvPicPr>
          <p:blipFill>
            <a:blip r:embed="rId16"/>
            <a:stretch>
              <a:fillRect/>
            </a:stretch>
          </p:blipFill>
          <p:spPr>
            <a:xfrm>
              <a:off x="10661572" y="3594224"/>
              <a:ext cx="752360" cy="266746"/>
            </a:xfrm>
            <a:prstGeom prst="rect">
              <a:avLst/>
            </a:prstGeom>
          </p:spPr>
        </p:pic>
      </p:grpSp>
      <p:sp>
        <p:nvSpPr>
          <p:cNvPr id="26" name="文本框 25"/>
          <p:cNvSpPr txBox="1"/>
          <p:nvPr>
            <p:custDataLst>
              <p:tags r:id="rId4"/>
            </p:custDataLst>
          </p:nvPr>
        </p:nvSpPr>
        <p:spPr>
          <a:xfrm>
            <a:off x="3048635" y="4861884"/>
            <a:ext cx="2122805" cy="1200329"/>
          </a:xfrm>
          <a:prstGeom prst="rect">
            <a:avLst/>
          </a:prstGeom>
          <a:noFill/>
        </p:spPr>
        <p:txBody>
          <a:bodyPr wrap="square" rtlCol="0">
            <a:spAutoFit/>
          </a:bodyPr>
          <a:lstStyle/>
          <a:p>
            <a:pPr algn="ctr"/>
            <a:r>
              <a:rPr lang="en-US" altLang="zh-CN" b="1" dirty="0">
                <a:solidFill>
                  <a:schemeClr val="accent5">
                    <a:lumMod val="75000"/>
                  </a:schemeClr>
                </a:solidFill>
                <a:latin typeface="微软雅黑" panose="020B0503020204020204" charset="-122"/>
                <a:ea typeface="微软雅黑" panose="020B0503020204020204" charset="-122"/>
              </a:rPr>
              <a:t>HE </a:t>
            </a:r>
            <a:r>
              <a:rPr lang="zh-CN" altLang="en-US" b="1" dirty="0">
                <a:solidFill>
                  <a:schemeClr val="accent5">
                    <a:lumMod val="75000"/>
                  </a:schemeClr>
                </a:solidFill>
                <a:latin typeface="微软雅黑" panose="020B0503020204020204" charset="-122"/>
                <a:ea typeface="微软雅黑" panose="020B0503020204020204" charset="-122"/>
              </a:rPr>
              <a:t>类别数量过多</a:t>
            </a:r>
            <a:endParaRPr lang="en-US" altLang="zh-CN" b="1" dirty="0">
              <a:solidFill>
                <a:schemeClr val="accent5">
                  <a:lumMod val="75000"/>
                </a:schemeClr>
              </a:solidFill>
              <a:latin typeface="微软雅黑" panose="020B0503020204020204" charset="-122"/>
              <a:ea typeface="微软雅黑" panose="020B0503020204020204" charset="-122"/>
            </a:endParaRPr>
          </a:p>
          <a:p>
            <a:pPr algn="ctr"/>
            <a:r>
              <a:rPr lang="en-US" altLang="zh-CN" b="1" dirty="0">
                <a:solidFill>
                  <a:schemeClr val="accent5">
                    <a:lumMod val="75000"/>
                  </a:schemeClr>
                </a:solidFill>
                <a:latin typeface="微软雅黑" panose="020B0503020204020204" charset="-122"/>
                <a:ea typeface="微软雅黑" panose="020B0503020204020204" charset="-122"/>
              </a:rPr>
              <a:t>MA </a:t>
            </a:r>
            <a:r>
              <a:rPr lang="zh-CN" altLang="en-US" b="1" dirty="0">
                <a:solidFill>
                  <a:schemeClr val="accent5">
                    <a:lumMod val="75000"/>
                  </a:schemeClr>
                </a:solidFill>
                <a:latin typeface="微软雅黑" panose="020B0503020204020204" charset="-122"/>
                <a:ea typeface="微软雅黑" panose="020B0503020204020204" charset="-122"/>
              </a:rPr>
              <a:t>类别数量过少</a:t>
            </a:r>
            <a:endParaRPr lang="en-US" altLang="zh-CN" b="1" dirty="0">
              <a:solidFill>
                <a:schemeClr val="accent5">
                  <a:lumMod val="75000"/>
                </a:schemeClr>
              </a:solidFill>
              <a:latin typeface="微软雅黑" panose="020B0503020204020204" charset="-122"/>
              <a:ea typeface="微软雅黑" panose="020B0503020204020204" charset="-122"/>
            </a:endParaRPr>
          </a:p>
          <a:p>
            <a:pPr algn="ctr"/>
            <a:endParaRPr lang="en-US" altLang="zh-CN" b="1" dirty="0">
              <a:solidFill>
                <a:schemeClr val="accent5">
                  <a:lumMod val="75000"/>
                </a:schemeClr>
              </a:solidFill>
              <a:latin typeface="微软雅黑" panose="020B0503020204020204" charset="-122"/>
              <a:ea typeface="微软雅黑" panose="020B0503020204020204" charset="-122"/>
            </a:endParaRPr>
          </a:p>
          <a:p>
            <a:pPr algn="ctr"/>
            <a:r>
              <a:rPr lang="zh-CN" altLang="en-US" b="1" dirty="0">
                <a:solidFill>
                  <a:srgbClr val="FF0000"/>
                </a:solidFill>
                <a:latin typeface="微软雅黑" panose="020B0503020204020204" charset="-122"/>
                <a:ea typeface="微软雅黑" panose="020B0503020204020204" charset="-122"/>
              </a:rPr>
              <a:t>类别不平衡问题</a:t>
            </a:r>
          </a:p>
        </p:txBody>
      </p:sp>
      <p:grpSp>
        <p:nvGrpSpPr>
          <p:cNvPr id="37" name="组合 36"/>
          <p:cNvGrpSpPr/>
          <p:nvPr/>
        </p:nvGrpSpPr>
        <p:grpSpPr>
          <a:xfrm>
            <a:off x="6126376" y="4710038"/>
            <a:ext cx="5345035" cy="1504019"/>
            <a:chOff x="6150667" y="4330630"/>
            <a:chExt cx="5345035" cy="1504019"/>
          </a:xfrm>
        </p:grpSpPr>
        <p:sp>
          <p:nvSpPr>
            <p:cNvPr id="27" name="文本框 26"/>
            <p:cNvSpPr txBox="1"/>
            <p:nvPr>
              <p:custDataLst>
                <p:tags r:id="rId7"/>
              </p:custDataLst>
            </p:nvPr>
          </p:nvSpPr>
          <p:spPr>
            <a:xfrm>
              <a:off x="6150667" y="4330630"/>
              <a:ext cx="5345035" cy="646331"/>
            </a:xfrm>
            <a:prstGeom prst="rect">
              <a:avLst/>
            </a:prstGeom>
            <a:noFill/>
          </p:spPr>
          <p:txBody>
            <a:bodyPr wrap="square" rtlCol="0">
              <a:spAutoFit/>
            </a:bodyPr>
            <a:lstStyle/>
            <a:p>
              <a:pPr algn="ctr"/>
              <a:r>
                <a:rPr lang="zh-CN" altLang="en-US" b="1" dirty="0">
                  <a:solidFill>
                    <a:srgbClr val="3B3838"/>
                  </a:solidFill>
                  <a:latin typeface="微软雅黑" panose="020B0503020204020204" charset="-122"/>
                  <a:ea typeface="微软雅黑" panose="020B0503020204020204" charset="-122"/>
                </a:rPr>
                <a:t>我们正在对 </a:t>
              </a:r>
              <a:r>
                <a:rPr lang="en-US" altLang="zh-CN" b="1" dirty="0">
                  <a:solidFill>
                    <a:srgbClr val="3B3838"/>
                  </a:solidFill>
                  <a:latin typeface="微软雅黑" panose="020B0503020204020204" charset="-122"/>
                  <a:ea typeface="微软雅黑" panose="020B0503020204020204" charset="-122"/>
                </a:rPr>
                <a:t>EX</a:t>
              </a:r>
              <a:r>
                <a:rPr lang="zh-CN" altLang="en-US" b="1" dirty="0">
                  <a:solidFill>
                    <a:srgbClr val="3B3838"/>
                  </a:solidFill>
                  <a:latin typeface="微软雅黑" panose="020B0503020204020204" charset="-122"/>
                  <a:ea typeface="微软雅黑" panose="020B0503020204020204" charset="-122"/>
                </a:rPr>
                <a:t>、</a:t>
              </a:r>
              <a:r>
                <a:rPr lang="en-US" altLang="zh-CN" b="1" dirty="0">
                  <a:solidFill>
                    <a:srgbClr val="3B3838"/>
                  </a:solidFill>
                  <a:latin typeface="微软雅黑" panose="020B0503020204020204" charset="-122"/>
                  <a:ea typeface="微软雅黑" panose="020B0503020204020204" charset="-122"/>
                </a:rPr>
                <a:t>SE</a:t>
              </a:r>
              <a:r>
                <a:rPr lang="zh-CN" altLang="en-US" b="1" dirty="0">
                  <a:solidFill>
                    <a:srgbClr val="3B3838"/>
                  </a:solidFill>
                  <a:latin typeface="微软雅黑" panose="020B0503020204020204" charset="-122"/>
                  <a:ea typeface="微软雅黑" panose="020B0503020204020204" charset="-122"/>
                </a:rPr>
                <a:t>、</a:t>
              </a:r>
              <a:r>
                <a:rPr lang="en-US" altLang="zh-CN" b="1" dirty="0">
                  <a:solidFill>
                    <a:srgbClr val="3B3838"/>
                  </a:solidFill>
                  <a:latin typeface="微软雅黑" panose="020B0503020204020204" charset="-122"/>
                  <a:ea typeface="微软雅黑" panose="020B0503020204020204" charset="-122"/>
                </a:rPr>
                <a:t>MA</a:t>
              </a:r>
              <a:r>
                <a:rPr lang="zh-CN" altLang="en-US" b="1" dirty="0">
                  <a:solidFill>
                    <a:srgbClr val="3B3838"/>
                  </a:solidFill>
                  <a:latin typeface="微软雅黑" panose="020B0503020204020204" charset="-122"/>
                  <a:ea typeface="微软雅黑" panose="020B0503020204020204" charset="-122"/>
                </a:rPr>
                <a:t> 三类数据进行适当程度的数据增强，以平衡数据集，缓解类别不平衡问题</a:t>
              </a:r>
            </a:p>
          </p:txBody>
        </p:sp>
        <p:sp>
          <p:nvSpPr>
            <p:cNvPr id="20" name="文本框 19"/>
            <p:cNvSpPr txBox="1"/>
            <p:nvPr>
              <p:custDataLst>
                <p:tags r:id="rId8"/>
              </p:custDataLst>
            </p:nvPr>
          </p:nvSpPr>
          <p:spPr>
            <a:xfrm>
              <a:off x="6150667" y="5311429"/>
              <a:ext cx="1645578" cy="523220"/>
            </a:xfrm>
            <a:prstGeom prst="rect">
              <a:avLst/>
            </a:prstGeom>
            <a:noFill/>
          </p:spPr>
          <p:txBody>
            <a:bodyPr wrap="square" rtlCol="0">
              <a:spAutoFit/>
            </a:bodyPr>
            <a:lstStyle/>
            <a:p>
              <a:pPr algn="ctr"/>
              <a:r>
                <a:rPr lang="en-US" altLang="zh-CN" sz="2800" b="1" dirty="0">
                  <a:solidFill>
                    <a:srgbClr val="3B3838"/>
                  </a:solidFill>
                  <a:latin typeface="微软雅黑" panose="020B0503020204020204" charset="-122"/>
                  <a:ea typeface="微软雅黑" panose="020B0503020204020204" charset="-122"/>
                </a:rPr>
                <a:t>1397 </a:t>
              </a:r>
              <a:r>
                <a:rPr lang="zh-CN" altLang="en-US" sz="2800" b="1" dirty="0">
                  <a:solidFill>
                    <a:srgbClr val="3B3838"/>
                  </a:solidFill>
                  <a:latin typeface="微软雅黑" panose="020B0503020204020204" charset="-122"/>
                  <a:ea typeface="微软雅黑" panose="020B0503020204020204" charset="-122"/>
                </a:rPr>
                <a:t>张</a:t>
              </a:r>
            </a:p>
          </p:txBody>
        </p:sp>
        <p:sp>
          <p:nvSpPr>
            <p:cNvPr id="31" name="文本框 30"/>
            <p:cNvSpPr txBox="1"/>
            <p:nvPr>
              <p:custDataLst>
                <p:tags r:id="rId9"/>
              </p:custDataLst>
            </p:nvPr>
          </p:nvSpPr>
          <p:spPr>
            <a:xfrm>
              <a:off x="9480020" y="5311429"/>
              <a:ext cx="1904999" cy="523220"/>
            </a:xfrm>
            <a:prstGeom prst="rect">
              <a:avLst/>
            </a:prstGeom>
            <a:noFill/>
          </p:spPr>
          <p:txBody>
            <a:bodyPr wrap="square" rtlCol="0">
              <a:spAutoFit/>
            </a:bodyPr>
            <a:lstStyle/>
            <a:p>
              <a:pPr algn="ctr"/>
              <a:r>
                <a:rPr lang="zh-CN" altLang="en-US" sz="2800" b="1" dirty="0">
                  <a:solidFill>
                    <a:srgbClr val="3B3838"/>
                  </a:solidFill>
                  <a:latin typeface="微软雅黑" panose="020B0503020204020204" charset="-122"/>
                  <a:ea typeface="微软雅黑" panose="020B0503020204020204" charset="-122"/>
                </a:rPr>
                <a:t>≈</a:t>
              </a:r>
              <a:r>
                <a:rPr lang="en-US" altLang="zh-CN" sz="2800" b="1" dirty="0">
                  <a:solidFill>
                    <a:srgbClr val="3B3838"/>
                  </a:solidFill>
                  <a:latin typeface="微软雅黑" panose="020B0503020204020204" charset="-122"/>
                  <a:ea typeface="微软雅黑" panose="020B0503020204020204" charset="-122"/>
                </a:rPr>
                <a:t>3000 </a:t>
              </a:r>
              <a:r>
                <a:rPr lang="zh-CN" altLang="en-US" sz="2800" b="1" dirty="0">
                  <a:solidFill>
                    <a:srgbClr val="3B3838"/>
                  </a:solidFill>
                  <a:latin typeface="微软雅黑" panose="020B0503020204020204" charset="-122"/>
                  <a:ea typeface="微软雅黑" panose="020B0503020204020204" charset="-122"/>
                </a:rPr>
                <a:t>张</a:t>
              </a:r>
            </a:p>
          </p:txBody>
        </p:sp>
        <p:sp>
          <p:nvSpPr>
            <p:cNvPr id="34" name="箭头: 右 33"/>
            <p:cNvSpPr/>
            <p:nvPr/>
          </p:nvSpPr>
          <p:spPr>
            <a:xfrm>
              <a:off x="7834442" y="5442234"/>
              <a:ext cx="1645577" cy="26161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36" name="文本框 35"/>
            <p:cNvSpPr txBox="1"/>
            <p:nvPr>
              <p:custDataLst>
                <p:tags r:id="rId10"/>
              </p:custDataLst>
            </p:nvPr>
          </p:nvSpPr>
          <p:spPr>
            <a:xfrm>
              <a:off x="7796245" y="5145521"/>
              <a:ext cx="1645578" cy="338554"/>
            </a:xfrm>
            <a:prstGeom prst="rect">
              <a:avLst/>
            </a:prstGeom>
            <a:noFill/>
          </p:spPr>
          <p:txBody>
            <a:bodyPr wrap="square" rtlCol="0">
              <a:spAutoFit/>
            </a:bodyPr>
            <a:lstStyle/>
            <a:p>
              <a:pPr algn="ctr"/>
              <a:r>
                <a:rPr lang="zh-CN" altLang="en-US" sz="1600" b="1" dirty="0">
                  <a:solidFill>
                    <a:schemeClr val="accent5">
                      <a:lumMod val="75000"/>
                    </a:schemeClr>
                  </a:solidFill>
                  <a:latin typeface="微软雅黑" panose="020B0503020204020204" charset="-122"/>
                  <a:ea typeface="微软雅黑" panose="020B0503020204020204" charset="-122"/>
                </a:rPr>
                <a:t>数据增强</a:t>
              </a:r>
            </a:p>
          </p:txBody>
        </p:sp>
      </p:grpSp>
      <p:sp>
        <p:nvSpPr>
          <p:cNvPr id="39" name="圆角矩形 4"/>
          <p:cNvSpPr/>
          <p:nvPr/>
        </p:nvSpPr>
        <p:spPr>
          <a:xfrm>
            <a:off x="5734840" y="4061459"/>
            <a:ext cx="6122517" cy="2539366"/>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41" name="组合 40"/>
          <p:cNvGrpSpPr/>
          <p:nvPr/>
        </p:nvGrpSpPr>
        <p:grpSpPr>
          <a:xfrm>
            <a:off x="7495935" y="3782059"/>
            <a:ext cx="2600325" cy="576580"/>
            <a:chOff x="4023" y="2609"/>
            <a:chExt cx="4095" cy="908"/>
          </a:xfrm>
        </p:grpSpPr>
        <p:sp>
          <p:nvSpPr>
            <p:cNvPr id="42" name="圆角矩形 2"/>
            <p:cNvSpPr/>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44" name="文本框 43"/>
            <p:cNvSpPr txBox="1"/>
            <p:nvPr>
              <p:custDataLst>
                <p:tags r:id="rId6"/>
              </p:custDataLst>
            </p:nvPr>
          </p:nvSpPr>
          <p:spPr>
            <a:xfrm>
              <a:off x="4399" y="2761"/>
              <a:ext cx="3343" cy="582"/>
            </a:xfrm>
            <a:prstGeom prst="rect">
              <a:avLst/>
            </a:prstGeom>
            <a:noFill/>
          </p:spPr>
          <p:txBody>
            <a:bodyPr wrap="square" rtlCol="0">
              <a:spAutoFit/>
            </a:bodyPr>
            <a:lstStyle/>
            <a:p>
              <a:pPr algn="ctr"/>
              <a:r>
                <a:rPr lang="zh-CN" altLang="en-US" b="1" dirty="0">
                  <a:solidFill>
                    <a:schemeClr val="bg1"/>
                  </a:solidFill>
                  <a:latin typeface="微软雅黑" panose="020B0503020204020204" charset="-122"/>
                  <a:ea typeface="微软雅黑" panose="020B0503020204020204" charset="-122"/>
                </a:rPr>
                <a:t>解决方案</a:t>
              </a:r>
            </a:p>
          </p:txBody>
        </p:sp>
      </p:grpSp>
      <p:sp>
        <p:nvSpPr>
          <p:cNvPr id="45" name="圆角矩形 4"/>
          <p:cNvSpPr/>
          <p:nvPr/>
        </p:nvSpPr>
        <p:spPr>
          <a:xfrm>
            <a:off x="334643" y="4061779"/>
            <a:ext cx="4989832" cy="2539028"/>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46" name="组合 45"/>
          <p:cNvGrpSpPr/>
          <p:nvPr/>
        </p:nvGrpSpPr>
        <p:grpSpPr>
          <a:xfrm>
            <a:off x="1529396" y="3782380"/>
            <a:ext cx="2600325" cy="576580"/>
            <a:chOff x="4023" y="2609"/>
            <a:chExt cx="4095" cy="908"/>
          </a:xfrm>
        </p:grpSpPr>
        <p:sp>
          <p:nvSpPr>
            <p:cNvPr id="47" name="圆角矩形 2"/>
            <p:cNvSpPr/>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49" name="文本框 48"/>
            <p:cNvSpPr txBox="1"/>
            <p:nvPr>
              <p:custDataLst>
                <p:tags r:id="rId5"/>
              </p:custDataLst>
            </p:nvPr>
          </p:nvSpPr>
          <p:spPr>
            <a:xfrm>
              <a:off x="4399" y="2761"/>
              <a:ext cx="3343" cy="582"/>
            </a:xfrm>
            <a:prstGeom prst="rect">
              <a:avLst/>
            </a:prstGeom>
            <a:noFill/>
          </p:spPr>
          <p:txBody>
            <a:bodyPr wrap="square" rtlCol="0">
              <a:spAutoFit/>
            </a:bodyPr>
            <a:lstStyle/>
            <a:p>
              <a:pPr algn="ctr"/>
              <a:r>
                <a:rPr lang="zh-CN" altLang="en-US" b="1" dirty="0">
                  <a:solidFill>
                    <a:schemeClr val="bg1"/>
                  </a:solidFill>
                  <a:latin typeface="微软雅黑" panose="020B0503020204020204" charset="-122"/>
                  <a:ea typeface="微软雅黑" panose="020B0503020204020204" charset="-122"/>
                </a:rPr>
                <a:t>当前问题</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60855" y="3286125"/>
            <a:ext cx="8670925" cy="3185160"/>
          </a:xfrm>
          <a:prstGeom prst="rect">
            <a:avLst/>
          </a:prstGeom>
          <a:noFill/>
          <a:ln w="19050">
            <a:gradFill>
              <a:gsLst>
                <a:gs pos="0">
                  <a:srgbClr val="0B2780"/>
                </a:gs>
                <a:gs pos="100000">
                  <a:srgbClr val="091D66"/>
                </a:gs>
              </a:gsLst>
              <a:lin ang="27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custDataLst>
              <p:tags r:id="rId1"/>
            </p:custDataLst>
          </p:nvPr>
        </p:nvSpPr>
        <p:spPr>
          <a:xfrm>
            <a:off x="421640" y="109855"/>
            <a:ext cx="3015615" cy="460375"/>
          </a:xfrm>
          <a:prstGeom prst="rect">
            <a:avLst/>
          </a:prstGeom>
          <a:noFill/>
        </p:spPr>
        <p:txBody>
          <a:bodyPr wrap="square" rtlCol="0">
            <a:spAutoFit/>
          </a:bodyPr>
          <a:lstStyle/>
          <a:p>
            <a:pPr algn="l"/>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总结</a:t>
            </a:r>
          </a:p>
        </p:txBody>
      </p:sp>
      <p:sp>
        <p:nvSpPr>
          <p:cNvPr id="31" name="文本框 30"/>
          <p:cNvSpPr txBox="1"/>
          <p:nvPr>
            <p:custDataLst>
              <p:tags r:id="rId2"/>
            </p:custDataLst>
          </p:nvPr>
        </p:nvSpPr>
        <p:spPr>
          <a:xfrm>
            <a:off x="421640" y="544830"/>
            <a:ext cx="3015615" cy="275590"/>
          </a:xfrm>
          <a:prstGeom prst="rect">
            <a:avLst/>
          </a:prstGeom>
          <a:noFill/>
        </p:spPr>
        <p:txBody>
          <a:bodyPr wrap="square" rtlCol="0">
            <a:spAutoFit/>
          </a:bodyPr>
          <a:lstStyle/>
          <a:p>
            <a:pPr algn="l"/>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Conclusion</a:t>
            </a:r>
          </a:p>
        </p:txBody>
      </p:sp>
      <p:pic>
        <p:nvPicPr>
          <p:cNvPr id="3" name="http://photo-static-api.fotomore.com/creative/vcg/400/new/VCG41N846095804.jpg" descr="templates\picture_hover\&amp;pky270_sjzg_VCG41N846095804&amp;2&amp;src_toppic_inpsrchzd1&amp;"/>
          <p:cNvPicPr>
            <a:picLocks noChangeAspect="1"/>
          </p:cNvPicPr>
          <p:nvPr/>
        </p:nvPicPr>
        <p:blipFill>
          <a:blip r:embed="rId4"/>
          <a:srcRect l="5" t="71056" r="5" b="2219"/>
          <a:stretch>
            <a:fillRect/>
          </a:stretch>
        </p:blipFill>
        <p:spPr>
          <a:xfrm>
            <a:off x="0" y="1255395"/>
            <a:ext cx="12190730" cy="2171700"/>
          </a:xfrm>
          <a:custGeom>
            <a:avLst/>
            <a:gdLst/>
            <a:ahLst/>
            <a:cxnLst>
              <a:cxn ang="3">
                <a:pos x="hc" y="t"/>
              </a:cxn>
              <a:cxn ang="cd2">
                <a:pos x="l" y="vc"/>
              </a:cxn>
              <a:cxn ang="cd4">
                <a:pos x="hc" y="b"/>
              </a:cxn>
              <a:cxn ang="0">
                <a:pos x="r" y="vc"/>
              </a:cxn>
            </a:cxnLst>
            <a:rect l="l" t="t" r="r" b="b"/>
            <a:pathLst>
              <a:path w="19198" h="3420">
                <a:moveTo>
                  <a:pt x="0" y="0"/>
                </a:moveTo>
                <a:lnTo>
                  <a:pt x="19198" y="0"/>
                </a:lnTo>
                <a:lnTo>
                  <a:pt x="19198" y="3420"/>
                </a:lnTo>
                <a:lnTo>
                  <a:pt x="0" y="3420"/>
                </a:lnTo>
                <a:lnTo>
                  <a:pt x="0" y="0"/>
                </a:lnTo>
                <a:close/>
              </a:path>
            </a:pathLst>
          </a:custGeom>
        </p:spPr>
      </p:pic>
      <p:sp>
        <p:nvSpPr>
          <p:cNvPr id="9" name="矩形 8"/>
          <p:cNvSpPr/>
          <p:nvPr/>
        </p:nvSpPr>
        <p:spPr>
          <a:xfrm>
            <a:off x="635" y="1255395"/>
            <a:ext cx="12190730" cy="2171700"/>
          </a:xfrm>
          <a:prstGeom prst="rect">
            <a:avLst/>
          </a:prstGeom>
          <a:gradFill>
            <a:gsLst>
              <a:gs pos="0">
                <a:srgbClr val="0B2780">
                  <a:alpha val="50000"/>
                </a:srgbClr>
              </a:gs>
              <a:gs pos="100000">
                <a:srgbClr val="091D66">
                  <a:alpha val="5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339465" y="1957070"/>
            <a:ext cx="5249545" cy="768350"/>
          </a:xfrm>
          <a:prstGeom prst="rect">
            <a:avLst/>
          </a:prstGeom>
          <a:noFill/>
          <a:effectLst/>
        </p:spPr>
        <p:txBody>
          <a:bodyPr wrap="square" rtlCol="0">
            <a:spAutoFit/>
          </a:bodyPr>
          <a:lstStyle/>
          <a:p>
            <a:pPr algn="dist"/>
            <a:r>
              <a:rPr lang="zh-CN" altLang="en-US" sz="4400" b="1" dirty="0">
                <a:solidFill>
                  <a:schemeClr val="bg1"/>
                </a:solidFill>
                <a:latin typeface="微软雅黑" panose="020B0503020204020204" charset="-122"/>
                <a:ea typeface="微软雅黑" panose="020B0503020204020204" charset="-122"/>
              </a:rPr>
              <a:t>讨论与改进方向</a:t>
            </a:r>
          </a:p>
        </p:txBody>
      </p:sp>
      <p:sp>
        <p:nvSpPr>
          <p:cNvPr id="40" name="文本框 39"/>
          <p:cNvSpPr txBox="1"/>
          <p:nvPr/>
        </p:nvSpPr>
        <p:spPr>
          <a:xfrm>
            <a:off x="2130107" y="3867730"/>
            <a:ext cx="7930516" cy="2120902"/>
          </a:xfrm>
          <a:prstGeom prst="rect">
            <a:avLst/>
          </a:prstGeom>
          <a:noFill/>
        </p:spPr>
        <p:txBody>
          <a:bodyPr wrap="square" rtlCol="0">
            <a:spAutoFit/>
          </a:bodyPr>
          <a:lstStyle/>
          <a:p>
            <a:pPr algn="just">
              <a:lnSpc>
                <a:spcPct val="150000"/>
              </a:lnSpc>
              <a:spcBef>
                <a:spcPts val="0"/>
              </a:spcBef>
              <a:spcAft>
                <a:spcPts val="0"/>
              </a:spcAft>
            </a:pP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20 </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个</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 epoch </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对于</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en-US" altLang="zh-CN" b="1" dirty="0" err="1">
                <a:solidFill>
                  <a:schemeClr val="bg2">
                    <a:lumMod val="25000"/>
                  </a:schemeClr>
                </a:solidFill>
                <a:latin typeface="微软雅黑" panose="020B0503020204020204" charset="-122"/>
                <a:ea typeface="微软雅黑" panose="020B0503020204020204" charset="-122"/>
                <a:cs typeface="微软雅黑" panose="020B0503020204020204" charset="-122"/>
              </a:rPr>
              <a:t>UNet</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和</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 U</a:t>
            </a:r>
            <a:r>
              <a:rPr lang="en-US" altLang="zh-CN" b="1" baseline="30000" dirty="0">
                <a:solidFill>
                  <a:schemeClr val="bg2">
                    <a:lumMod val="25000"/>
                  </a:schemeClr>
                </a:solidFill>
                <a:latin typeface="微软雅黑" panose="020B0503020204020204" charset="-122"/>
                <a:ea typeface="微软雅黑" panose="020B0503020204020204" charset="-122"/>
                <a:cs typeface="微软雅黑" panose="020B0503020204020204" charset="-122"/>
              </a:rPr>
              <a:t>2</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Net </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可能不足，尤其是</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en-US" altLang="zh-CN" b="1" dirty="0" err="1">
                <a:solidFill>
                  <a:schemeClr val="bg2">
                    <a:lumMod val="25000"/>
                  </a:schemeClr>
                </a:solidFill>
                <a:latin typeface="微软雅黑" panose="020B0503020204020204" charset="-122"/>
                <a:ea typeface="微软雅黑" panose="020B0503020204020204" charset="-122"/>
                <a:cs typeface="微软雅黑" panose="020B0503020204020204" charset="-122"/>
              </a:rPr>
              <a:t>UNet</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的深度监督需更多迭代优化。可以延长训练至</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 50 </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或</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 100 </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个</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 epoch</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p>
          <a:p>
            <a:pPr algn="just">
              <a:lnSpc>
                <a:spcPct val="15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gn="just">
              <a:lnSpc>
                <a:spcPct val="15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探究学生网络（如轻量化的</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en-US" altLang="zh-CN" b="1" dirty="0" err="1">
                <a:solidFill>
                  <a:schemeClr val="bg2">
                    <a:lumMod val="25000"/>
                  </a:schemeClr>
                </a:solidFill>
                <a:latin typeface="微软雅黑" panose="020B0503020204020204" charset="-122"/>
                <a:ea typeface="微软雅黑" panose="020B0503020204020204" charset="-122"/>
                <a:cs typeface="微软雅黑" panose="020B0503020204020204" charset="-122"/>
              </a:rPr>
              <a:t>UNet</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）从教师网络（如</a:t>
            </a:r>
            <a:r>
              <a:rPr lang="en-US" altLang="zh-CN" b="1" dirty="0">
                <a:solidFill>
                  <a:schemeClr val="bg2">
                    <a:lumMod val="25000"/>
                  </a:schemeClr>
                </a:solidFill>
                <a:latin typeface="微软雅黑" panose="020B0503020204020204" charset="-122"/>
                <a:ea typeface="微软雅黑" panose="020B0503020204020204" charset="-122"/>
                <a:cs typeface="微软雅黑" panose="020B0503020204020204" charset="-122"/>
              </a:rPr>
              <a:t> MCA-</a:t>
            </a:r>
            <a:r>
              <a:rPr lang="en-US" altLang="zh-CN" b="1" dirty="0" err="1">
                <a:solidFill>
                  <a:schemeClr val="bg2">
                    <a:lumMod val="25000"/>
                  </a:schemeClr>
                </a:solidFill>
                <a:latin typeface="微软雅黑" panose="020B0503020204020204" charset="-122"/>
                <a:ea typeface="微软雅黑" panose="020B0503020204020204" charset="-122"/>
                <a:cs typeface="微软雅黑" panose="020B0503020204020204" charset="-122"/>
              </a:rPr>
              <a:t>UNet</a:t>
            </a:r>
            <a:r>
              <a:rPr lang="zh-CN" altLang="en-US" b="1" dirty="0">
                <a:solidFill>
                  <a:schemeClr val="bg2">
                    <a:lumMod val="25000"/>
                  </a:schemeClr>
                </a:solidFill>
                <a:latin typeface="微软雅黑" panose="020B0503020204020204" charset="-122"/>
                <a:ea typeface="微软雅黑" panose="020B0503020204020204" charset="-122"/>
                <a:cs typeface="微软雅黑" panose="020B0503020204020204" charset="-122"/>
              </a:rPr>
              <a:t>）学习像素级（特征图和分割图）和区域级（病灶关系）知识，提升效率与精度。</a:t>
            </a:r>
          </a:p>
        </p:txBody>
      </p:sp>
      <p:pic>
        <p:nvPicPr>
          <p:cNvPr id="5" name="图片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图文框 14"/>
          <p:cNvSpPr/>
          <p:nvPr/>
        </p:nvSpPr>
        <p:spPr>
          <a:xfrm>
            <a:off x="0" y="0"/>
            <a:ext cx="12191365" cy="6858000"/>
          </a:xfrm>
          <a:prstGeom prst="frame">
            <a:avLst>
              <a:gd name="adj1" fmla="val 3500"/>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微软雅黑" panose="020B0503020204020204" charset="-122"/>
            </a:endParaRPr>
          </a:p>
        </p:txBody>
      </p:sp>
      <p:sp>
        <p:nvSpPr>
          <p:cNvPr id="6" name="圆角矩形 5"/>
          <p:cNvSpPr/>
          <p:nvPr/>
        </p:nvSpPr>
        <p:spPr>
          <a:xfrm>
            <a:off x="1086168" y="963295"/>
            <a:ext cx="10019665" cy="4931410"/>
          </a:xfrm>
          <a:prstGeom prst="roundRect">
            <a:avLst>
              <a:gd name="adj" fmla="val 0"/>
            </a:avLst>
          </a:prstGeom>
          <a:solidFill>
            <a:schemeClr val="bg1">
              <a:lumMod val="95000"/>
            </a:schemeClr>
          </a:solidFill>
          <a:ln>
            <a:noFill/>
          </a:ln>
          <a:effectLst>
            <a:outerShdw blurRad="330200" dist="2540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2" name="文本框 1"/>
          <p:cNvSpPr txBox="1"/>
          <p:nvPr/>
        </p:nvSpPr>
        <p:spPr>
          <a:xfrm>
            <a:off x="2154555" y="2418194"/>
            <a:ext cx="7826375" cy="829945"/>
          </a:xfrm>
          <a:prstGeom prst="rect">
            <a:avLst/>
          </a:prstGeom>
          <a:noFill/>
        </p:spPr>
        <p:txBody>
          <a:bodyPr wrap="square" rtlCol="0">
            <a:spAutoFit/>
          </a:bodyPr>
          <a:lstStyle/>
          <a:p>
            <a:pPr algn="dist"/>
            <a:r>
              <a:rPr lang="zh-CN" altLang="en-US" sz="48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糖尿病性视网膜病变诊断</a:t>
            </a:r>
            <a:r>
              <a:rPr lang="en-US" altLang="zh-CN" sz="48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en-US" altLang="en-US" sz="48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Ⅳ</a:t>
            </a:r>
          </a:p>
        </p:txBody>
      </p:sp>
      <p:grpSp>
        <p:nvGrpSpPr>
          <p:cNvPr id="17" name="组合 16"/>
          <p:cNvGrpSpPr/>
          <p:nvPr/>
        </p:nvGrpSpPr>
        <p:grpSpPr>
          <a:xfrm>
            <a:off x="3674427" y="1390129"/>
            <a:ext cx="832485" cy="954405"/>
            <a:chOff x="4316" y="2680"/>
            <a:chExt cx="1560" cy="1788"/>
          </a:xfrm>
        </p:grpSpPr>
        <p:sp>
          <p:nvSpPr>
            <p:cNvPr id="9" name="任意多边形 8"/>
            <p:cNvSpPr/>
            <p:nvPr/>
          </p:nvSpPr>
          <p:spPr>
            <a:xfrm>
              <a:off x="4684" y="2680"/>
              <a:ext cx="1087" cy="605"/>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任意多边形 10"/>
            <p:cNvSpPr/>
            <p:nvPr/>
          </p:nvSpPr>
          <p:spPr>
            <a:xfrm>
              <a:off x="4316" y="3660"/>
              <a:ext cx="1560" cy="808"/>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grpSp>
        <p:nvGrpSpPr>
          <p:cNvPr id="16" name="组合 15"/>
          <p:cNvGrpSpPr/>
          <p:nvPr/>
        </p:nvGrpSpPr>
        <p:grpSpPr>
          <a:xfrm>
            <a:off x="7753985" y="1390129"/>
            <a:ext cx="912495" cy="954405"/>
            <a:chOff x="13430" y="2875"/>
            <a:chExt cx="1720" cy="1449"/>
          </a:xfrm>
        </p:grpSpPr>
        <p:sp>
          <p:nvSpPr>
            <p:cNvPr id="13" name="任意多边形 12"/>
            <p:cNvSpPr/>
            <p:nvPr/>
          </p:nvSpPr>
          <p:spPr>
            <a:xfrm flipH="1">
              <a:off x="13547" y="2875"/>
              <a:ext cx="1087" cy="426"/>
            </a:xfrm>
            <a:custGeom>
              <a:avLst/>
              <a:gdLst>
                <a:gd name="connisteX0" fmla="*/ 0 w 579120"/>
                <a:gd name="connsiteY0" fmla="*/ 264160 h 472440"/>
                <a:gd name="connisteX1" fmla="*/ 309880 w 579120"/>
                <a:gd name="connsiteY1" fmla="*/ 0 h 472440"/>
                <a:gd name="connisteX2" fmla="*/ 579120 w 579120"/>
                <a:gd name="connsiteY2" fmla="*/ 472440 h 472440"/>
                <a:gd name="connisteX3" fmla="*/ 0 w 579120"/>
                <a:gd name="connsiteY3" fmla="*/ 264160 h 472440"/>
              </a:gdLst>
              <a:ahLst/>
              <a:cxnLst>
                <a:cxn ang="0">
                  <a:pos x="connisteX0" y="connsiteY0"/>
                </a:cxn>
                <a:cxn ang="0">
                  <a:pos x="connisteX1" y="connsiteY1"/>
                </a:cxn>
                <a:cxn ang="0">
                  <a:pos x="connisteX2" y="connsiteY2"/>
                </a:cxn>
                <a:cxn ang="0">
                  <a:pos x="connisteX3" y="connsiteY3"/>
                </a:cxn>
              </a:cxnLst>
              <a:rect l="l" t="t" r="r" b="b"/>
              <a:pathLst>
                <a:path w="579120" h="472440">
                  <a:moveTo>
                    <a:pt x="0" y="264160"/>
                  </a:moveTo>
                  <a:lnTo>
                    <a:pt x="309880" y="0"/>
                  </a:lnTo>
                  <a:lnTo>
                    <a:pt x="579120" y="472440"/>
                  </a:lnTo>
                  <a:lnTo>
                    <a:pt x="0" y="26416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微软雅黑" panose="020B0503020204020204" charset="-122"/>
              </a:endParaRPr>
            </a:p>
          </p:txBody>
        </p:sp>
        <p:sp>
          <p:nvSpPr>
            <p:cNvPr id="14" name="任意多边形 13"/>
            <p:cNvSpPr/>
            <p:nvPr/>
          </p:nvSpPr>
          <p:spPr>
            <a:xfrm flipH="1">
              <a:off x="13430" y="3658"/>
              <a:ext cx="1721" cy="666"/>
            </a:xfrm>
            <a:custGeom>
              <a:avLst/>
              <a:gdLst>
                <a:gd name="connisteX0" fmla="*/ 0 w 807720"/>
                <a:gd name="connsiteY0" fmla="*/ 203200 h 513080"/>
                <a:gd name="connisteX1" fmla="*/ 132080 w 807720"/>
                <a:gd name="connsiteY1" fmla="*/ 513080 h 513080"/>
                <a:gd name="connisteX2" fmla="*/ 807720 w 807720"/>
                <a:gd name="connsiteY2" fmla="*/ 0 h 513080"/>
                <a:gd name="connisteX3" fmla="*/ 0 w 807720"/>
                <a:gd name="connsiteY3" fmla="*/ 203200 h 513080"/>
              </a:gdLst>
              <a:ahLst/>
              <a:cxnLst>
                <a:cxn ang="0">
                  <a:pos x="connisteX0" y="connsiteY0"/>
                </a:cxn>
                <a:cxn ang="0">
                  <a:pos x="connisteX1" y="connsiteY1"/>
                </a:cxn>
                <a:cxn ang="0">
                  <a:pos x="connisteX2" y="connsiteY2"/>
                </a:cxn>
                <a:cxn ang="0">
                  <a:pos x="connisteX3" y="connsiteY3"/>
                </a:cxn>
              </a:cxnLst>
              <a:rect l="l" t="t" r="r" b="b"/>
              <a:pathLst>
                <a:path w="807720" h="513080">
                  <a:moveTo>
                    <a:pt x="0" y="203200"/>
                  </a:moveTo>
                  <a:lnTo>
                    <a:pt x="132080" y="513080"/>
                  </a:lnTo>
                  <a:lnTo>
                    <a:pt x="807720" y="0"/>
                  </a:lnTo>
                  <a:lnTo>
                    <a:pt x="0" y="203200"/>
                  </a:lnTo>
                  <a:close/>
                </a:path>
              </a:pathLst>
            </a:cu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grpSp>
      <p:sp>
        <p:nvSpPr>
          <p:cNvPr id="24" name="文本框 23"/>
          <p:cNvSpPr txBox="1"/>
          <p:nvPr/>
        </p:nvSpPr>
        <p:spPr>
          <a:xfrm>
            <a:off x="2857015" y="5038090"/>
            <a:ext cx="6477972" cy="306705"/>
          </a:xfrm>
          <a:prstGeom prst="rect">
            <a:avLst/>
          </a:prstGeom>
          <a:noFill/>
        </p:spPr>
        <p:txBody>
          <a:bodyPr wrap="square" rtlCol="0">
            <a:spAutoFit/>
          </a:bodyPr>
          <a:lstStyle/>
          <a:p>
            <a:pPr algn="ctr"/>
            <a:r>
              <a:rPr lang="zh-CN" altLang="en-US"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汇报时间：</a:t>
            </a:r>
            <a:r>
              <a:rPr lang="en-US" altLang="zh-CN" sz="1400" dirty="0">
                <a:solidFill>
                  <a:schemeClr val="bg2">
                    <a:lumMod val="25000"/>
                  </a:schemeClr>
                </a:solidFill>
                <a:latin typeface="微软雅黑" panose="020B0503020204020204" charset="-122"/>
                <a:ea typeface="微软雅黑" panose="020B0503020204020204" charset="-122"/>
                <a:cs typeface="微软雅黑" panose="020B0503020204020204" charset="-122"/>
              </a:rPr>
              <a:t>2025/04/10</a:t>
            </a:r>
          </a:p>
        </p:txBody>
      </p:sp>
      <p:sp>
        <p:nvSpPr>
          <p:cNvPr id="27" name="文本框 26"/>
          <p:cNvSpPr txBox="1"/>
          <p:nvPr/>
        </p:nvSpPr>
        <p:spPr>
          <a:xfrm>
            <a:off x="2856865" y="4539729"/>
            <a:ext cx="6477636" cy="414020"/>
          </a:xfrm>
          <a:prstGeom prst="rect">
            <a:avLst/>
          </a:prstGeom>
          <a:noFill/>
        </p:spPr>
        <p:txBody>
          <a:bodyPr wrap="square" rtlCol="0">
            <a:noAutofit/>
          </a:bodyPr>
          <a:lstStyle/>
          <a:p>
            <a:pPr algn="ctr"/>
            <a:r>
              <a:rPr lang="en-US" altLang="zh-CN"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2250944 </a:t>
            </a:r>
            <a:r>
              <a:rPr lang="zh-CN" altLang="en-US"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谌乐俊杰</a:t>
            </a:r>
            <a:r>
              <a:rPr lang="en-US" altLang="zh-CN"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2250758 </a:t>
            </a:r>
            <a:r>
              <a:rPr lang="zh-CN" altLang="en-US"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林继申</a:t>
            </a:r>
            <a:r>
              <a:rPr lang="en-US" altLang="zh-CN"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    2251941 </a:t>
            </a:r>
            <a:r>
              <a:rPr lang="zh-CN" altLang="en-US" sz="16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王成威</a:t>
            </a:r>
          </a:p>
        </p:txBody>
      </p:sp>
      <p:grpSp>
        <p:nvGrpSpPr>
          <p:cNvPr id="34" name="组合 33"/>
          <p:cNvGrpSpPr/>
          <p:nvPr/>
        </p:nvGrpSpPr>
        <p:grpSpPr>
          <a:xfrm>
            <a:off x="3813810" y="3576434"/>
            <a:ext cx="4452620" cy="467995"/>
            <a:chOff x="6094" y="6052"/>
            <a:chExt cx="7012" cy="737"/>
          </a:xfrm>
        </p:grpSpPr>
        <p:sp>
          <p:nvSpPr>
            <p:cNvPr id="29" name="圆角矩形 28"/>
            <p:cNvSpPr/>
            <p:nvPr/>
          </p:nvSpPr>
          <p:spPr>
            <a:xfrm>
              <a:off x="6094" y="6052"/>
              <a:ext cx="7012" cy="737"/>
            </a:xfrm>
            <a:prstGeom prst="roundRect">
              <a:avLst>
                <a:gd name="adj" fmla="val 50000"/>
              </a:avLst>
            </a:prstGeom>
            <a:gradFill>
              <a:gsLst>
                <a:gs pos="0">
                  <a:srgbClr val="0B2780"/>
                </a:gs>
                <a:gs pos="100000">
                  <a:srgbClr val="091D66"/>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nvSpPr>
          <p:spPr>
            <a:xfrm>
              <a:off x="6908" y="6138"/>
              <a:ext cx="5778" cy="580"/>
            </a:xfrm>
            <a:prstGeom prst="rect">
              <a:avLst/>
            </a:prstGeom>
            <a:noFill/>
          </p:spPr>
          <p:txBody>
            <a:bodyPr wrap="square" rtlCol="0">
              <a:spAutoFit/>
            </a:bodyPr>
            <a:lstStyle/>
            <a:p>
              <a:pPr algn="ctr"/>
              <a:r>
                <a:rPr lang="zh-CN" b="1" dirty="0">
                  <a:solidFill>
                    <a:schemeClr val="bg1"/>
                  </a:solidFill>
                  <a:latin typeface="微软雅黑" panose="020B0503020204020204" charset="-122"/>
                  <a:ea typeface="微软雅黑" panose="020B0503020204020204" charset="-122"/>
                  <a:cs typeface="微软雅黑" panose="020B0503020204020204" charset="-122"/>
                </a:rPr>
                <a:t>专业方向综合项目</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第七组</a:t>
              </a:r>
            </a:p>
          </p:txBody>
        </p:sp>
        <p:sp>
          <p:nvSpPr>
            <p:cNvPr id="32" name="椭圆 31"/>
            <p:cNvSpPr>
              <a:spLocks noChangeAspect="1"/>
            </p:cNvSpPr>
            <p:nvPr/>
          </p:nvSpPr>
          <p:spPr>
            <a:xfrm>
              <a:off x="6180" y="6137"/>
              <a:ext cx="567" cy="5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33" name="图片 32" descr="templates\docerresourceshop\icons\\343435383230363b343132373739303bcbd1cbf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 y="6222"/>
              <a:ext cx="397" cy="397"/>
            </a:xfrm>
            <a:prstGeom prst="rect">
              <a:avLst/>
            </a:prstGeom>
          </p:spPr>
        </p:pic>
      </p:grpSp>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1343595" y="252729"/>
            <a:ext cx="595675" cy="576001"/>
          </a:xfrm>
          <a:prstGeom prst="rect">
            <a:avLst/>
          </a:prstGeom>
        </p:spPr>
      </p:pic>
      <p:sp>
        <p:nvSpPr>
          <p:cNvPr id="3" name="文本框 2"/>
          <p:cNvSpPr txBox="1"/>
          <p:nvPr/>
        </p:nvSpPr>
        <p:spPr>
          <a:xfrm>
            <a:off x="4573587" y="1484630"/>
            <a:ext cx="3469005" cy="829945"/>
          </a:xfrm>
          <a:prstGeom prst="rect">
            <a:avLst/>
          </a:prstGeom>
          <a:noFill/>
        </p:spPr>
        <p:txBody>
          <a:bodyPr wrap="square" rtlCol="0">
            <a:spAutoFit/>
          </a:bodyPr>
          <a:lstStyle/>
          <a:p>
            <a:pPr algn="ctr"/>
            <a:r>
              <a:rPr lang="zh-CN" altLang="en-US" sz="48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谢谢观看！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p:cNvPicPr>
            <a:picLocks noChangeAspect="1"/>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2604135" y="1395095"/>
            <a:ext cx="1720850" cy="1720850"/>
          </a:xfrm>
          <a:prstGeom prst="rect">
            <a:avLst/>
          </a:prstGeom>
        </p:spPr>
      </p:pic>
      <p:sp>
        <p:nvSpPr>
          <p:cNvPr id="3" name="文本框 2"/>
          <p:cNvSpPr txBox="1"/>
          <p:nvPr/>
        </p:nvSpPr>
        <p:spPr>
          <a:xfrm>
            <a:off x="4758690" y="1687195"/>
            <a:ext cx="4359275" cy="1014730"/>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ONE</a:t>
            </a:r>
          </a:p>
        </p:txBody>
      </p:sp>
      <p:cxnSp>
        <p:nvCxnSpPr>
          <p:cNvPr id="5" name="直接连接符 4"/>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4"/>
            </p:custDataLst>
          </p:nvPr>
        </p:nvSpPr>
        <p:spPr>
          <a:xfrm>
            <a:off x="1645285" y="3320415"/>
            <a:ext cx="8901430" cy="707886"/>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第三次汇报回顾</a:t>
            </a:r>
          </a:p>
        </p:txBody>
      </p:sp>
      <p:sp>
        <p:nvSpPr>
          <p:cNvPr id="6" name="文本框 5"/>
          <p:cNvSpPr txBox="1"/>
          <p:nvPr/>
        </p:nvSpPr>
        <p:spPr>
          <a:xfrm>
            <a:off x="1645285" y="4176395"/>
            <a:ext cx="8901430" cy="1170305"/>
          </a:xfrm>
          <a:prstGeom prst="rect">
            <a:avLst/>
          </a:prstGeom>
          <a:noFill/>
        </p:spPr>
        <p:txBody>
          <a:bodyPr wrap="square" rtlCol="0">
            <a:spAutoFit/>
          </a:bodyPr>
          <a:lstStyle/>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数据集调研</a:t>
            </a:r>
          </a:p>
          <a:p>
            <a:pPr algn="ctr">
              <a:lnSpc>
                <a:spcPct val="130000"/>
              </a:lnSpc>
              <a:spcBef>
                <a:spcPts val="0"/>
              </a:spcBef>
              <a:spcAft>
                <a:spcPts val="0"/>
              </a:spcAft>
            </a:pPr>
            <a:r>
              <a:rPr lang="en-US" altLang="zh-CN" dirty="0" err="1">
                <a:solidFill>
                  <a:schemeClr val="bg2">
                    <a:lumMod val="25000"/>
                  </a:schemeClr>
                </a:solidFill>
                <a:latin typeface="微软雅黑" panose="020B0503020204020204" charset="-122"/>
                <a:ea typeface="微软雅黑" panose="020B0503020204020204" charset="-122"/>
                <a:cs typeface="微软雅黑" panose="020B0503020204020204" charset="-122"/>
              </a:rPr>
              <a:t>UNet</a:t>
            </a:r>
            <a:r>
              <a:rPr lang="en-US" altLang="zh-CN" dirty="0">
                <a:solidFill>
                  <a:schemeClr val="bg2">
                    <a:lumMod val="25000"/>
                  </a:schemeClr>
                </a:solidFill>
                <a:latin typeface="微软雅黑" panose="020B0503020204020204" charset="-122"/>
                <a:ea typeface="微软雅黑" panose="020B0503020204020204" charset="-122"/>
                <a:cs typeface="微软雅黑" panose="020B0503020204020204" charset="-122"/>
              </a:rPr>
              <a:t> </a:t>
            </a: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复现</a:t>
            </a:r>
          </a:p>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训练和测试指标</a:t>
            </a:r>
          </a:p>
        </p:txBody>
      </p:sp>
      <p:pic>
        <p:nvPicPr>
          <p:cNvPr id="8" name="图片 7"/>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24" name="图片 23"/>
          <p:cNvPicPr>
            <a:picLocks noChangeAspect="1"/>
          </p:cNvPicPr>
          <p:nvPr>
            <p:custDataLst>
              <p:tags r:id="rId1"/>
            </p:custDataLst>
          </p:nvPr>
        </p:nvPicPr>
        <p:blipFill>
          <a:blip r:embed="rId23"/>
          <a:srcRect r="1103" b="2899"/>
          <a:stretch>
            <a:fillRect/>
          </a:stretch>
        </p:blipFill>
        <p:spPr>
          <a:xfrm>
            <a:off x="-60960" y="3794760"/>
            <a:ext cx="12283440" cy="3063240"/>
          </a:xfrm>
          <a:prstGeom prst="rect">
            <a:avLst/>
          </a:prstGeom>
        </p:spPr>
      </p:pic>
      <p:sp>
        <p:nvSpPr>
          <p:cNvPr id="29" name="圆角矩形 28"/>
          <p:cNvSpPr/>
          <p:nvPr>
            <p:custDataLst>
              <p:tags r:id="rId2"/>
            </p:custDataLst>
          </p:nvPr>
        </p:nvSpPr>
        <p:spPr>
          <a:xfrm>
            <a:off x="1107440" y="2053590"/>
            <a:ext cx="2663825" cy="504190"/>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0" name="文本框 29"/>
          <p:cNvSpPr txBox="1"/>
          <p:nvPr>
            <p:custDataLst>
              <p:tags r:id="rId3"/>
            </p:custDataLst>
          </p:nvPr>
        </p:nvSpPr>
        <p:spPr>
          <a:xfrm>
            <a:off x="1325245" y="2106295"/>
            <a:ext cx="2228850" cy="39878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数据集调研</a:t>
            </a:r>
          </a:p>
        </p:txBody>
      </p:sp>
      <p:sp>
        <p:nvSpPr>
          <p:cNvPr id="33" name="文本框 32"/>
          <p:cNvSpPr txBox="1"/>
          <p:nvPr>
            <p:custDataLst>
              <p:tags r:id="rId4"/>
            </p:custDataLst>
          </p:nvPr>
        </p:nvSpPr>
        <p:spPr>
          <a:xfrm>
            <a:off x="854075" y="2719070"/>
            <a:ext cx="3170555" cy="1497654"/>
          </a:xfrm>
          <a:prstGeom prst="rect">
            <a:avLst/>
          </a:prstGeom>
          <a:noFill/>
        </p:spPr>
        <p:txBody>
          <a:bodyPr wrap="square" rtlCol="0">
            <a:spAutoFit/>
          </a:bodyPr>
          <a:lstStyle/>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我们对 </a:t>
            </a:r>
            <a:r>
              <a:rPr lang="en-US" altLang="zh-CN" dirty="0">
                <a:solidFill>
                  <a:schemeClr val="bg2">
                    <a:lumMod val="25000"/>
                  </a:schemeClr>
                </a:solidFill>
                <a:latin typeface="微软雅黑" panose="020B0503020204020204" charset="-122"/>
                <a:ea typeface="微软雅黑" panose="020B0503020204020204" charset="-122"/>
              </a:rPr>
              <a:t>DRIVE </a:t>
            </a:r>
            <a:r>
              <a:rPr lang="zh-CN" altLang="en-US" dirty="0">
                <a:solidFill>
                  <a:schemeClr val="bg2">
                    <a:lumMod val="25000"/>
                  </a:schemeClr>
                </a:solidFill>
                <a:latin typeface="微软雅黑" panose="020B0503020204020204" charset="-122"/>
                <a:ea typeface="微软雅黑" panose="020B0503020204020204" charset="-122"/>
              </a:rPr>
              <a:t>数据集、</a:t>
            </a:r>
            <a:r>
              <a:rPr lang="en-US" altLang="zh-CN" dirty="0">
                <a:solidFill>
                  <a:schemeClr val="bg2">
                    <a:lumMod val="25000"/>
                  </a:schemeClr>
                </a:solidFill>
                <a:latin typeface="微软雅黑" panose="020B0503020204020204" charset="-122"/>
                <a:ea typeface="微软雅黑" panose="020B0503020204020204" charset="-122"/>
              </a:rPr>
              <a:t>FGADR</a:t>
            </a:r>
            <a:r>
              <a:rPr lang="zh-CN" altLang="en-US" dirty="0">
                <a:solidFill>
                  <a:schemeClr val="bg2">
                    <a:lumMod val="25000"/>
                  </a:schemeClr>
                </a:solidFill>
                <a:latin typeface="微软雅黑" panose="020B0503020204020204" charset="-122"/>
                <a:ea typeface="微软雅黑" panose="020B0503020204020204" charset="-122"/>
              </a:rPr>
              <a:t>、</a:t>
            </a:r>
            <a:r>
              <a:rPr lang="en-US" altLang="zh-CN" dirty="0">
                <a:solidFill>
                  <a:schemeClr val="bg2">
                    <a:lumMod val="25000"/>
                  </a:schemeClr>
                </a:solidFill>
                <a:latin typeface="微软雅黑" panose="020B0503020204020204" charset="-122"/>
                <a:ea typeface="微软雅黑" panose="020B0503020204020204" charset="-122"/>
              </a:rPr>
              <a:t>DDR </a:t>
            </a:r>
            <a:r>
              <a:rPr lang="zh-CN" altLang="en-US" dirty="0">
                <a:solidFill>
                  <a:schemeClr val="bg2">
                    <a:lumMod val="25000"/>
                  </a:schemeClr>
                </a:solidFill>
                <a:latin typeface="微软雅黑" panose="020B0503020204020204" charset="-122"/>
                <a:ea typeface="微软雅黑" panose="020B0503020204020204" charset="-122"/>
              </a:rPr>
              <a:t>数据集、</a:t>
            </a:r>
            <a:r>
              <a:rPr lang="en-US" altLang="zh-CN" dirty="0" err="1">
                <a:solidFill>
                  <a:schemeClr val="bg2">
                    <a:lumMod val="25000"/>
                  </a:schemeClr>
                </a:solidFill>
                <a:latin typeface="微软雅黑" panose="020B0503020204020204" charset="-122"/>
                <a:ea typeface="微软雅黑" panose="020B0503020204020204" charset="-122"/>
              </a:rPr>
              <a:t>IDRiD</a:t>
            </a:r>
            <a:r>
              <a:rPr lang="en-US" altLang="zh-CN" dirty="0">
                <a:solidFill>
                  <a:schemeClr val="bg2">
                    <a:lumMod val="25000"/>
                  </a:schemeClr>
                </a:solidFill>
                <a:latin typeface="微软雅黑" panose="020B0503020204020204" charset="-122"/>
                <a:ea typeface="微软雅黑" panose="020B0503020204020204" charset="-122"/>
              </a:rPr>
              <a:t> </a:t>
            </a:r>
            <a:r>
              <a:rPr lang="zh-CN" altLang="en-US" dirty="0">
                <a:solidFill>
                  <a:schemeClr val="bg2">
                    <a:lumMod val="25000"/>
                  </a:schemeClr>
                </a:solidFill>
                <a:latin typeface="微软雅黑" panose="020B0503020204020204" charset="-122"/>
                <a:ea typeface="微软雅黑" panose="020B0503020204020204" charset="-122"/>
              </a:rPr>
              <a:t>数据集、</a:t>
            </a:r>
            <a:r>
              <a:rPr lang="en-US" altLang="zh-CN" dirty="0">
                <a:solidFill>
                  <a:schemeClr val="bg2">
                    <a:lumMod val="25000"/>
                  </a:schemeClr>
                </a:solidFill>
                <a:latin typeface="微软雅黑" panose="020B0503020204020204" charset="-122"/>
                <a:ea typeface="微软雅黑" panose="020B0503020204020204" charset="-122"/>
              </a:rPr>
              <a:t>TJDR </a:t>
            </a:r>
            <a:r>
              <a:rPr lang="zh-CN" altLang="en-US" dirty="0">
                <a:solidFill>
                  <a:schemeClr val="bg2">
                    <a:lumMod val="25000"/>
                  </a:schemeClr>
                </a:solidFill>
                <a:latin typeface="微软雅黑" panose="020B0503020204020204" charset="-122"/>
                <a:ea typeface="微软雅黑" panose="020B0503020204020204" charset="-122"/>
              </a:rPr>
              <a:t>数据集进行调研，并进行比较。</a:t>
            </a:r>
          </a:p>
        </p:txBody>
      </p:sp>
      <p:grpSp>
        <p:nvGrpSpPr>
          <p:cNvPr id="58" name="组合 57"/>
          <p:cNvGrpSpPr/>
          <p:nvPr>
            <p:custDataLst>
              <p:tags r:id="rId5"/>
            </p:custDataLst>
          </p:nvPr>
        </p:nvGrpSpPr>
        <p:grpSpPr>
          <a:xfrm>
            <a:off x="2125980" y="1219200"/>
            <a:ext cx="627380" cy="627380"/>
            <a:chOff x="3573" y="1780"/>
            <a:chExt cx="988" cy="988"/>
          </a:xfrm>
        </p:grpSpPr>
        <p:sp>
          <p:nvSpPr>
            <p:cNvPr id="35" name="椭圆 34"/>
            <p:cNvSpPr/>
            <p:nvPr>
              <p:custDataLst>
                <p:tags r:id="rId20"/>
              </p:custDataLst>
            </p:nvPr>
          </p:nvSpPr>
          <p:spPr>
            <a:xfrm>
              <a:off x="3573" y="1780"/>
              <a:ext cx="988" cy="988"/>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descr="templates\docerresourceshop\icons\\32313538363435363b32313538363434373bc2dbcec4"/>
            <p:cNvPicPr/>
            <p:nvPr>
              <p:custDataLst>
                <p:tags r:id="rId21"/>
              </p:custDataLst>
            </p:nvPr>
          </p:nvPicPr>
          <p:blipFill>
            <a:blip r:embed="rId24">
              <a:extLst>
                <a:ext uri="{96DAC541-7B7A-43D3-8B79-37D633B846F1}">
                  <asvg:svgBlip xmlns:asvg="http://schemas.microsoft.com/office/drawing/2016/SVG/main" r:embed="rId25"/>
                </a:ext>
              </a:extLst>
            </a:blip>
            <a:stretch>
              <a:fillRect/>
            </a:stretch>
          </p:blipFill>
          <p:spPr>
            <a:xfrm>
              <a:off x="3762" y="1969"/>
              <a:ext cx="610" cy="610"/>
            </a:xfrm>
            <a:prstGeom prst="rect">
              <a:avLst/>
            </a:prstGeom>
          </p:spPr>
        </p:pic>
      </p:grpSp>
      <p:sp>
        <p:nvSpPr>
          <p:cNvPr id="40" name="圆角矩形 39"/>
          <p:cNvSpPr/>
          <p:nvPr>
            <p:custDataLst>
              <p:tags r:id="rId6"/>
            </p:custDataLst>
          </p:nvPr>
        </p:nvSpPr>
        <p:spPr>
          <a:xfrm>
            <a:off x="4786630" y="2882900"/>
            <a:ext cx="2663825" cy="504190"/>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1" name="文本框 40"/>
          <p:cNvSpPr txBox="1"/>
          <p:nvPr>
            <p:custDataLst>
              <p:tags r:id="rId7"/>
            </p:custDataLst>
          </p:nvPr>
        </p:nvSpPr>
        <p:spPr>
          <a:xfrm>
            <a:off x="5004435" y="2935605"/>
            <a:ext cx="2228850" cy="398780"/>
          </a:xfrm>
          <a:prstGeom prst="rect">
            <a:avLst/>
          </a:prstGeom>
          <a:noFill/>
        </p:spPr>
        <p:txBody>
          <a:bodyPr wrap="square" rtlCol="0">
            <a:spAutoFit/>
          </a:bodyPr>
          <a:lstStyle/>
          <a:p>
            <a:pPr algn="ctr"/>
            <a:r>
              <a:rPr lang="en-US" altLang="zh-CN" sz="2000" b="1">
                <a:solidFill>
                  <a:schemeClr val="bg1"/>
                </a:solidFill>
                <a:latin typeface="微软雅黑" panose="020B0503020204020204" charset="-122"/>
                <a:ea typeface="微软雅黑" panose="020B0503020204020204" charset="-122"/>
              </a:rPr>
              <a:t>UNet</a:t>
            </a:r>
            <a:r>
              <a:rPr lang="zh-CN" altLang="en-US" sz="2000" b="1">
                <a:solidFill>
                  <a:schemeClr val="bg1"/>
                </a:solidFill>
                <a:latin typeface="微软雅黑" panose="020B0503020204020204" charset="-122"/>
                <a:ea typeface="微软雅黑" panose="020B0503020204020204" charset="-122"/>
              </a:rPr>
              <a:t>复现</a:t>
            </a:r>
          </a:p>
        </p:txBody>
      </p:sp>
      <p:sp>
        <p:nvSpPr>
          <p:cNvPr id="42" name="文本框 41"/>
          <p:cNvSpPr txBox="1"/>
          <p:nvPr>
            <p:custDataLst>
              <p:tags r:id="rId8"/>
            </p:custDataLst>
          </p:nvPr>
        </p:nvSpPr>
        <p:spPr>
          <a:xfrm>
            <a:off x="4426585" y="3548380"/>
            <a:ext cx="3383916" cy="1137556"/>
          </a:xfrm>
          <a:prstGeom prst="rect">
            <a:avLst/>
          </a:prstGeom>
          <a:noFill/>
        </p:spPr>
        <p:txBody>
          <a:bodyPr wrap="square" rtlCol="0">
            <a:spAutoFit/>
          </a:bodyPr>
          <a:lstStyle/>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使用</a:t>
            </a:r>
            <a:r>
              <a:rPr lang="en-US" altLang="zh-CN" dirty="0">
                <a:solidFill>
                  <a:schemeClr val="bg2">
                    <a:lumMod val="25000"/>
                  </a:schemeClr>
                </a:solidFill>
                <a:latin typeface="微软雅黑" panose="020B0503020204020204" charset="-122"/>
                <a:ea typeface="微软雅黑" panose="020B0503020204020204" charset="-122"/>
              </a:rPr>
              <a:t> </a:t>
            </a:r>
            <a:r>
              <a:rPr lang="en-US" altLang="zh-CN" dirty="0" err="1">
                <a:solidFill>
                  <a:schemeClr val="bg2">
                    <a:lumMod val="25000"/>
                  </a:schemeClr>
                </a:solidFill>
                <a:latin typeface="微软雅黑" panose="020B0503020204020204" charset="-122"/>
                <a:ea typeface="微软雅黑" panose="020B0503020204020204" charset="-122"/>
              </a:rPr>
              <a:t>UNet</a:t>
            </a:r>
            <a:r>
              <a:rPr lang="en-US" altLang="zh-CN" dirty="0">
                <a:solidFill>
                  <a:schemeClr val="bg2">
                    <a:lumMod val="25000"/>
                  </a:schemeClr>
                </a:solidFill>
                <a:latin typeface="微软雅黑" panose="020B0503020204020204" charset="-122"/>
                <a:ea typeface="微软雅黑" panose="020B0503020204020204" charset="-122"/>
              </a:rPr>
              <a:t> </a:t>
            </a:r>
            <a:r>
              <a:rPr lang="zh-CN" altLang="en-US" dirty="0">
                <a:solidFill>
                  <a:schemeClr val="bg2">
                    <a:lumMod val="25000"/>
                  </a:schemeClr>
                </a:solidFill>
                <a:latin typeface="微软雅黑" panose="020B0503020204020204" charset="-122"/>
                <a:ea typeface="微软雅黑" panose="020B0503020204020204" charset="-122"/>
              </a:rPr>
              <a:t>框架架构，</a:t>
            </a:r>
            <a:r>
              <a:rPr lang="zh-CN" altLang="en-US" b="1" dirty="0">
                <a:solidFill>
                  <a:srgbClr val="FF0000"/>
                </a:solidFill>
                <a:latin typeface="微软雅黑" panose="020B0503020204020204" charset="-122"/>
                <a:ea typeface="微软雅黑" panose="020B0503020204020204" charset="-122"/>
              </a:rPr>
              <a:t>分别训练</a:t>
            </a:r>
            <a:r>
              <a:rPr lang="zh-CN" altLang="en-US" dirty="0">
                <a:solidFill>
                  <a:schemeClr val="bg2">
                    <a:lumMod val="25000"/>
                  </a:schemeClr>
                </a:solidFill>
                <a:latin typeface="微软雅黑" panose="020B0503020204020204" charset="-122"/>
                <a:ea typeface="微软雅黑" panose="020B0503020204020204" charset="-122"/>
              </a:rPr>
              <a:t>，识别出 </a:t>
            </a:r>
            <a:r>
              <a:rPr lang="en-US" altLang="zh-CN" dirty="0">
                <a:solidFill>
                  <a:schemeClr val="bg2">
                    <a:lumMod val="25000"/>
                  </a:schemeClr>
                </a:solidFill>
                <a:latin typeface="微软雅黑" panose="020B0503020204020204" charset="-122"/>
                <a:ea typeface="微软雅黑" panose="020B0503020204020204" charset="-122"/>
              </a:rPr>
              <a:t>MA</a:t>
            </a:r>
            <a:r>
              <a:rPr lang="zh-CN" altLang="en-US" dirty="0">
                <a:solidFill>
                  <a:schemeClr val="bg2">
                    <a:lumMod val="25000"/>
                  </a:schemeClr>
                </a:solidFill>
                <a:latin typeface="微软雅黑" panose="020B0503020204020204" charset="-122"/>
                <a:ea typeface="微软雅黑" panose="020B0503020204020204" charset="-122"/>
              </a:rPr>
              <a:t>，</a:t>
            </a:r>
            <a:r>
              <a:rPr lang="en-US" altLang="zh-CN" dirty="0">
                <a:solidFill>
                  <a:schemeClr val="bg2">
                    <a:lumMod val="25000"/>
                  </a:schemeClr>
                </a:solidFill>
                <a:latin typeface="微软雅黑" panose="020B0503020204020204" charset="-122"/>
                <a:ea typeface="微软雅黑" panose="020B0503020204020204" charset="-122"/>
              </a:rPr>
              <a:t>HE</a:t>
            </a:r>
            <a:r>
              <a:rPr lang="zh-CN" altLang="en-US" dirty="0">
                <a:solidFill>
                  <a:schemeClr val="bg2">
                    <a:lumMod val="25000"/>
                  </a:schemeClr>
                </a:solidFill>
                <a:latin typeface="微软雅黑" panose="020B0503020204020204" charset="-122"/>
                <a:ea typeface="微软雅黑" panose="020B0503020204020204" charset="-122"/>
              </a:rPr>
              <a:t>，</a:t>
            </a:r>
            <a:r>
              <a:rPr lang="en-US" altLang="zh-CN" dirty="0">
                <a:solidFill>
                  <a:schemeClr val="bg2">
                    <a:lumMod val="25000"/>
                  </a:schemeClr>
                </a:solidFill>
                <a:latin typeface="微软雅黑" panose="020B0503020204020204" charset="-122"/>
                <a:ea typeface="微软雅黑" panose="020B0503020204020204" charset="-122"/>
              </a:rPr>
              <a:t>EX</a:t>
            </a:r>
            <a:r>
              <a:rPr lang="zh-CN" altLang="en-US" dirty="0">
                <a:solidFill>
                  <a:schemeClr val="bg2">
                    <a:lumMod val="25000"/>
                  </a:schemeClr>
                </a:solidFill>
                <a:latin typeface="微软雅黑" panose="020B0503020204020204" charset="-122"/>
                <a:ea typeface="微软雅黑" panose="020B0503020204020204" charset="-122"/>
              </a:rPr>
              <a:t>，</a:t>
            </a:r>
            <a:r>
              <a:rPr lang="en-US" altLang="zh-CN" dirty="0">
                <a:solidFill>
                  <a:schemeClr val="bg2">
                    <a:lumMod val="25000"/>
                  </a:schemeClr>
                </a:solidFill>
                <a:latin typeface="微软雅黑" panose="020B0503020204020204" charset="-122"/>
                <a:ea typeface="微软雅黑" panose="020B0503020204020204" charset="-122"/>
              </a:rPr>
              <a:t>SE </a:t>
            </a:r>
            <a:r>
              <a:rPr lang="zh-CN" altLang="en-US" dirty="0">
                <a:solidFill>
                  <a:schemeClr val="bg2">
                    <a:lumMod val="25000"/>
                  </a:schemeClr>
                </a:solidFill>
                <a:latin typeface="微软雅黑" panose="020B0503020204020204" charset="-122"/>
                <a:ea typeface="微软雅黑" panose="020B0503020204020204" charset="-122"/>
              </a:rPr>
              <a:t>这四种 </a:t>
            </a:r>
            <a:r>
              <a:rPr lang="en-US" altLang="zh-CN" dirty="0">
                <a:solidFill>
                  <a:schemeClr val="bg2">
                    <a:lumMod val="25000"/>
                  </a:schemeClr>
                </a:solidFill>
                <a:latin typeface="微软雅黑" panose="020B0503020204020204" charset="-122"/>
                <a:ea typeface="微软雅黑" panose="020B0503020204020204" charset="-122"/>
              </a:rPr>
              <a:t>DR </a:t>
            </a:r>
            <a:r>
              <a:rPr lang="zh-CN" altLang="en-US" dirty="0">
                <a:solidFill>
                  <a:schemeClr val="bg2">
                    <a:lumMod val="25000"/>
                  </a:schemeClr>
                </a:solidFill>
                <a:latin typeface="微软雅黑" panose="020B0503020204020204" charset="-122"/>
                <a:ea typeface="微软雅黑" panose="020B0503020204020204" charset="-122"/>
              </a:rPr>
              <a:t>引起的眼底损伤。</a:t>
            </a:r>
          </a:p>
        </p:txBody>
      </p:sp>
      <p:sp>
        <p:nvSpPr>
          <p:cNvPr id="47" name="圆角矩形 46"/>
          <p:cNvSpPr/>
          <p:nvPr>
            <p:custDataLst>
              <p:tags r:id="rId9"/>
            </p:custDataLst>
          </p:nvPr>
        </p:nvSpPr>
        <p:spPr>
          <a:xfrm>
            <a:off x="8465820" y="2053590"/>
            <a:ext cx="2663825" cy="504190"/>
          </a:xfrm>
          <a:prstGeom prst="roundRect">
            <a:avLst>
              <a:gd name="adj" fmla="val 50000"/>
            </a:avLst>
          </a:prstGeom>
          <a:gradFill>
            <a:gsLst>
              <a:gs pos="0">
                <a:srgbClr val="0B2780"/>
              </a:gs>
              <a:gs pos="100000">
                <a:srgbClr val="091D66"/>
              </a:gs>
            </a:gsLst>
            <a:lin ang="2700000" scaled="0"/>
          </a:gradFill>
          <a:ln w="38100">
            <a:noFill/>
          </a:ln>
          <a:effectLst>
            <a:outerShdw blurRad="254000" dist="1397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8" name="文本框 47"/>
          <p:cNvSpPr txBox="1"/>
          <p:nvPr>
            <p:custDataLst>
              <p:tags r:id="rId10"/>
            </p:custDataLst>
          </p:nvPr>
        </p:nvSpPr>
        <p:spPr>
          <a:xfrm>
            <a:off x="8683625" y="2106295"/>
            <a:ext cx="2228850" cy="398780"/>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rPr>
              <a:t>训练和测试指标</a:t>
            </a:r>
          </a:p>
        </p:txBody>
      </p:sp>
      <p:sp>
        <p:nvSpPr>
          <p:cNvPr id="49" name="文本框 48"/>
          <p:cNvSpPr txBox="1"/>
          <p:nvPr>
            <p:custDataLst>
              <p:tags r:id="rId11"/>
            </p:custDataLst>
          </p:nvPr>
        </p:nvSpPr>
        <p:spPr>
          <a:xfrm>
            <a:off x="8212455" y="2719070"/>
            <a:ext cx="3170555" cy="2249170"/>
          </a:xfrm>
          <a:prstGeom prst="rect">
            <a:avLst/>
          </a:prstGeom>
          <a:noFill/>
        </p:spPr>
        <p:txBody>
          <a:bodyPr wrap="square" rtlCol="0">
            <a:spAutoFit/>
          </a:bodyPr>
          <a:lstStyle/>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rPr>
              <a:t>生成的预测图片看起来正常（即模型似乎能正确分割目标），</a:t>
            </a:r>
            <a:r>
              <a:rPr lang="zh-CN" altLang="en-US" b="1" dirty="0">
                <a:solidFill>
                  <a:srgbClr val="FF0000"/>
                </a:solidFill>
                <a:latin typeface="微软雅黑" panose="020B0503020204020204" charset="-122"/>
                <a:ea typeface="微软雅黑" panose="020B0503020204020204" charset="-122"/>
              </a:rPr>
              <a:t>但评估指标（</a:t>
            </a:r>
            <a:r>
              <a:rPr lang="en-US" altLang="zh-CN" b="1" dirty="0">
                <a:solidFill>
                  <a:srgbClr val="FF0000"/>
                </a:solidFill>
                <a:latin typeface="微软雅黑" panose="020B0503020204020204" charset="-122"/>
                <a:ea typeface="微软雅黑" panose="020B0503020204020204" charset="-122"/>
              </a:rPr>
              <a:t>Jaccard</a:t>
            </a:r>
            <a:r>
              <a:rPr lang="zh-CN" altLang="en-US" b="1" dirty="0">
                <a:solidFill>
                  <a:srgbClr val="FF0000"/>
                </a:solidFill>
                <a:latin typeface="微软雅黑" panose="020B0503020204020204" charset="-122"/>
                <a:ea typeface="微软雅黑" panose="020B0503020204020204" charset="-122"/>
              </a:rPr>
              <a:t>、</a:t>
            </a:r>
            <a:r>
              <a:rPr lang="en-US" altLang="zh-CN" b="1" dirty="0">
                <a:solidFill>
                  <a:srgbClr val="FF0000"/>
                </a:solidFill>
                <a:latin typeface="微软雅黑" panose="020B0503020204020204" charset="-122"/>
                <a:ea typeface="微软雅黑" panose="020B0503020204020204" charset="-122"/>
              </a:rPr>
              <a:t>F1</a:t>
            </a:r>
            <a:r>
              <a:rPr lang="zh-CN" altLang="en-US" b="1" dirty="0">
                <a:solidFill>
                  <a:srgbClr val="FF0000"/>
                </a:solidFill>
                <a:latin typeface="微软雅黑" panose="020B0503020204020204" charset="-122"/>
                <a:ea typeface="微软雅黑" panose="020B0503020204020204" charset="-122"/>
              </a:rPr>
              <a:t>、</a:t>
            </a:r>
            <a:r>
              <a:rPr lang="en-US" altLang="zh-CN" b="1" dirty="0">
                <a:solidFill>
                  <a:srgbClr val="FF0000"/>
                </a:solidFill>
                <a:latin typeface="微软雅黑" panose="020B0503020204020204" charset="-122"/>
                <a:ea typeface="微软雅黑" panose="020B0503020204020204" charset="-122"/>
              </a:rPr>
              <a:t>Recall</a:t>
            </a:r>
            <a:r>
              <a:rPr lang="zh-CN" altLang="en-US" b="1" dirty="0">
                <a:solidFill>
                  <a:srgbClr val="FF0000"/>
                </a:solidFill>
                <a:latin typeface="微软雅黑" panose="020B0503020204020204" charset="-122"/>
                <a:ea typeface="微软雅黑" panose="020B0503020204020204" charset="-122"/>
              </a:rPr>
              <a:t>、</a:t>
            </a:r>
            <a:r>
              <a:rPr lang="en-US" altLang="zh-CN" b="1" dirty="0">
                <a:solidFill>
                  <a:srgbClr val="FF0000"/>
                </a:solidFill>
                <a:latin typeface="微软雅黑" panose="020B0503020204020204" charset="-122"/>
                <a:ea typeface="微软雅黑" panose="020B0503020204020204" charset="-122"/>
              </a:rPr>
              <a:t>Precision</a:t>
            </a:r>
            <a:r>
              <a:rPr lang="zh-CN" altLang="en-US" b="1" dirty="0">
                <a:solidFill>
                  <a:srgbClr val="FF0000"/>
                </a:solidFill>
                <a:latin typeface="微软雅黑" panose="020B0503020204020204" charset="-122"/>
                <a:ea typeface="微软雅黑" panose="020B0503020204020204" charset="-122"/>
              </a:rPr>
              <a:t>）全部为</a:t>
            </a:r>
            <a:r>
              <a:rPr lang="en-US" altLang="zh-CN" b="1" dirty="0">
                <a:solidFill>
                  <a:srgbClr val="FF0000"/>
                </a:solidFill>
                <a:latin typeface="微软雅黑" panose="020B0503020204020204" charset="-122"/>
                <a:ea typeface="微软雅黑" panose="020B0503020204020204" charset="-122"/>
              </a:rPr>
              <a:t> 0</a:t>
            </a:r>
            <a:r>
              <a:rPr lang="zh-CN" altLang="en-US" b="1" dirty="0">
                <a:solidFill>
                  <a:srgbClr val="FF0000"/>
                </a:solidFill>
                <a:latin typeface="微软雅黑" panose="020B0503020204020204" charset="-122"/>
                <a:ea typeface="微软雅黑" panose="020B0503020204020204" charset="-122"/>
              </a:rPr>
              <a:t>，而</a:t>
            </a:r>
            <a:r>
              <a:rPr lang="en-US" altLang="zh-CN" b="1" dirty="0">
                <a:solidFill>
                  <a:srgbClr val="FF0000"/>
                </a:solidFill>
                <a:latin typeface="微软雅黑" panose="020B0503020204020204" charset="-122"/>
                <a:ea typeface="微软雅黑" panose="020B0503020204020204" charset="-122"/>
              </a:rPr>
              <a:t> Accuracy </a:t>
            </a:r>
            <a:r>
              <a:rPr lang="zh-CN" altLang="en-US" b="1" dirty="0">
                <a:solidFill>
                  <a:srgbClr val="FF0000"/>
                </a:solidFill>
                <a:latin typeface="微软雅黑" panose="020B0503020204020204" charset="-122"/>
                <a:ea typeface="微软雅黑" panose="020B0503020204020204" charset="-122"/>
              </a:rPr>
              <a:t>却很高（高达</a:t>
            </a:r>
            <a:r>
              <a:rPr lang="en-US" altLang="zh-CN" b="1" dirty="0">
                <a:solidFill>
                  <a:srgbClr val="FF0000"/>
                </a:solidFill>
                <a:latin typeface="微软雅黑" panose="020B0503020204020204" charset="-122"/>
                <a:ea typeface="微软雅黑" panose="020B0503020204020204" charset="-122"/>
              </a:rPr>
              <a:t> 99%</a:t>
            </a:r>
            <a:r>
              <a:rPr lang="zh-CN" altLang="en-US" b="1" dirty="0">
                <a:solidFill>
                  <a:srgbClr val="FF0000"/>
                </a:solidFill>
                <a:latin typeface="微软雅黑" panose="020B0503020204020204" charset="-122"/>
                <a:ea typeface="微软雅黑" panose="020B0503020204020204" charset="-122"/>
              </a:rPr>
              <a:t>）</a:t>
            </a:r>
            <a:r>
              <a:rPr lang="zh-CN" altLang="en-US" dirty="0">
                <a:solidFill>
                  <a:schemeClr val="bg2">
                    <a:lumMod val="25000"/>
                  </a:schemeClr>
                </a:solidFill>
                <a:latin typeface="微软雅黑" panose="020B0503020204020204" charset="-122"/>
                <a:ea typeface="微软雅黑" panose="020B0503020204020204" charset="-122"/>
              </a:rPr>
              <a:t>，为什么？</a:t>
            </a:r>
          </a:p>
        </p:txBody>
      </p:sp>
      <p:grpSp>
        <p:nvGrpSpPr>
          <p:cNvPr id="57" name="组合 56"/>
          <p:cNvGrpSpPr/>
          <p:nvPr>
            <p:custDataLst>
              <p:tags r:id="rId12"/>
            </p:custDataLst>
          </p:nvPr>
        </p:nvGrpSpPr>
        <p:grpSpPr>
          <a:xfrm>
            <a:off x="5805170" y="2048510"/>
            <a:ext cx="627380" cy="627380"/>
            <a:chOff x="9142" y="3086"/>
            <a:chExt cx="988" cy="988"/>
          </a:xfrm>
        </p:grpSpPr>
        <p:sp>
          <p:nvSpPr>
            <p:cNvPr id="44" name="椭圆 43"/>
            <p:cNvSpPr/>
            <p:nvPr>
              <p:custDataLst>
                <p:tags r:id="rId18"/>
              </p:custDataLst>
            </p:nvPr>
          </p:nvSpPr>
          <p:spPr>
            <a:xfrm>
              <a:off x="9142" y="3086"/>
              <a:ext cx="988" cy="988"/>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descr="templates\docerresourceshop\icons\\32313538343833323b32313538343833303bc2dbcec4cdb3bcc6"/>
            <p:cNvPicPr/>
            <p:nvPr>
              <p:custDataLst>
                <p:tags r:id="rId19"/>
              </p:custDataLst>
            </p:nvPr>
          </p:nvPicPr>
          <p:blipFill>
            <a:blip r:embed="rId26">
              <a:extLst>
                <a:ext uri="{96DAC541-7B7A-43D3-8B79-37D633B846F1}">
                  <asvg:svgBlip xmlns:asvg="http://schemas.microsoft.com/office/drawing/2016/SVG/main" r:embed="rId27"/>
                </a:ext>
              </a:extLst>
            </a:blip>
            <a:stretch>
              <a:fillRect/>
            </a:stretch>
          </p:blipFill>
          <p:spPr>
            <a:xfrm>
              <a:off x="9331" y="3275"/>
              <a:ext cx="610" cy="610"/>
            </a:xfrm>
            <a:prstGeom prst="rect">
              <a:avLst/>
            </a:prstGeom>
          </p:spPr>
        </p:pic>
      </p:grpSp>
      <p:grpSp>
        <p:nvGrpSpPr>
          <p:cNvPr id="56" name="组合 55"/>
          <p:cNvGrpSpPr/>
          <p:nvPr>
            <p:custDataLst>
              <p:tags r:id="rId13"/>
            </p:custDataLst>
          </p:nvPr>
        </p:nvGrpSpPr>
        <p:grpSpPr>
          <a:xfrm>
            <a:off x="9484360" y="1219200"/>
            <a:ext cx="627380" cy="627380"/>
            <a:chOff x="14711" y="1780"/>
            <a:chExt cx="988" cy="988"/>
          </a:xfrm>
        </p:grpSpPr>
        <p:sp>
          <p:nvSpPr>
            <p:cNvPr id="51" name="椭圆 50"/>
            <p:cNvSpPr/>
            <p:nvPr>
              <p:custDataLst>
                <p:tags r:id="rId16"/>
              </p:custDataLst>
            </p:nvPr>
          </p:nvSpPr>
          <p:spPr>
            <a:xfrm>
              <a:off x="14711" y="1780"/>
              <a:ext cx="988" cy="988"/>
            </a:xfrm>
            <a:prstGeom prst="ellipse">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descr="templates\docerresourceshop\icons\\32313538343833323b32313538343832313bc2dbcec4b7d6c0e0"/>
            <p:cNvPicPr/>
            <p:nvPr>
              <p:custDataLst>
                <p:tags r:id="rId17"/>
              </p:custDataLst>
            </p:nvPr>
          </p:nvPicPr>
          <p:blipFill>
            <a:blip r:embed="rId28">
              <a:extLst>
                <a:ext uri="{96DAC541-7B7A-43D3-8B79-37D633B846F1}">
                  <asvg:svgBlip xmlns:asvg="http://schemas.microsoft.com/office/drawing/2016/SVG/main" r:embed="rId29"/>
                </a:ext>
              </a:extLst>
            </a:blip>
            <a:stretch>
              <a:fillRect/>
            </a:stretch>
          </p:blipFill>
          <p:spPr>
            <a:xfrm>
              <a:off x="14900" y="1969"/>
              <a:ext cx="610" cy="610"/>
            </a:xfrm>
            <a:prstGeom prst="rect">
              <a:avLst/>
            </a:prstGeom>
          </p:spPr>
        </p:pic>
      </p:grpSp>
      <p:pic>
        <p:nvPicPr>
          <p:cNvPr id="3" name="图片 2"/>
          <p:cNvPicPr>
            <a:picLocks noChangeAspect="1"/>
          </p:cNvPicPr>
          <p:nvPr/>
        </p:nvPicPr>
        <p:blipFill>
          <a:blip r:embed="rId30">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5" name="文本框 4"/>
          <p:cNvSpPr txBox="1"/>
          <p:nvPr>
            <p:custDataLst>
              <p:tags r:id="rId14"/>
            </p:custDataLst>
          </p:nvPr>
        </p:nvSpPr>
        <p:spPr>
          <a:xfrm>
            <a:off x="421641" y="121285"/>
            <a:ext cx="3395448" cy="46166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第三次汇报回顾</a:t>
            </a:r>
          </a:p>
        </p:txBody>
      </p:sp>
      <p:sp>
        <p:nvSpPr>
          <p:cNvPr id="6" name="文本框 5"/>
          <p:cNvSpPr txBox="1"/>
          <p:nvPr>
            <p:custDataLst>
              <p:tags r:id="rId15"/>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Review of the Third Report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4176395"/>
            <a:ext cx="12191365" cy="2681605"/>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11" name="圆角矩形 10"/>
          <p:cNvSpPr/>
          <p:nvPr>
            <p:custDataLst>
              <p:tags r:id="rId2"/>
            </p:custDataLst>
          </p:nvPr>
        </p:nvSpPr>
        <p:spPr>
          <a:xfrm>
            <a:off x="1645285" y="1065530"/>
            <a:ext cx="8901430" cy="4726940"/>
          </a:xfrm>
          <a:prstGeom prst="roundRect">
            <a:avLst>
              <a:gd name="adj" fmla="val 0"/>
            </a:avLst>
          </a:prstGeom>
          <a:solidFill>
            <a:schemeClr val="bg1">
              <a:lumMod val="95000"/>
            </a:schemeClr>
          </a:solidFill>
          <a:ln w="38100">
            <a:noFill/>
          </a:ln>
          <a:effectLst>
            <a:outerShdw blurRad="330200" dist="2540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4" name="图片 3" descr="templates\docerresourceshop\icons\\32313533373834373b32313533373831393bd1a7cabfc3b1"/>
          <p:cNvPicPr>
            <a:picLocks noChangeAspect="1"/>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2604135" y="1395095"/>
            <a:ext cx="1720850" cy="1720850"/>
          </a:xfrm>
          <a:prstGeom prst="rect">
            <a:avLst/>
          </a:prstGeom>
        </p:spPr>
      </p:pic>
      <p:sp>
        <p:nvSpPr>
          <p:cNvPr id="3" name="文本框 2"/>
          <p:cNvSpPr txBox="1"/>
          <p:nvPr/>
        </p:nvSpPr>
        <p:spPr>
          <a:xfrm>
            <a:off x="4758690" y="1687195"/>
            <a:ext cx="5033010" cy="1015663"/>
          </a:xfrm>
          <a:prstGeom prst="rect">
            <a:avLst/>
          </a:prstGeom>
          <a:noFill/>
        </p:spPr>
        <p:txBody>
          <a:bodyPr wrap="square" rtlCol="0">
            <a:spAutoFit/>
          </a:bodyPr>
          <a:lstStyle/>
          <a:p>
            <a:r>
              <a:rPr lang="en-US" altLang="zh-CN" sz="6000" b="1" dirty="0">
                <a:gradFill>
                  <a:gsLst>
                    <a:gs pos="0">
                      <a:srgbClr val="0B2780"/>
                    </a:gs>
                    <a:gs pos="100000">
                      <a:srgbClr val="091D66"/>
                    </a:gs>
                  </a:gsLst>
                  <a:lin ang="2700000" scaled="0"/>
                </a:gradFill>
                <a:latin typeface="微软雅黑" panose="020B0503020204020204" charset="-122"/>
                <a:ea typeface="微软雅黑" panose="020B0503020204020204" charset="-122"/>
                <a:cs typeface="微软雅黑" panose="020B0503020204020204" charset="-122"/>
              </a:rPr>
              <a:t>PART TWO</a:t>
            </a:r>
          </a:p>
        </p:txBody>
      </p:sp>
      <p:cxnSp>
        <p:nvCxnSpPr>
          <p:cNvPr id="5" name="直接连接符 4"/>
          <p:cNvCxnSpPr/>
          <p:nvPr/>
        </p:nvCxnSpPr>
        <p:spPr>
          <a:xfrm>
            <a:off x="4071620" y="2667635"/>
            <a:ext cx="5516880" cy="0"/>
          </a:xfrm>
          <a:prstGeom prst="line">
            <a:avLst/>
          </a:prstGeom>
          <a:ln w="19050">
            <a:gradFill>
              <a:gsLst>
                <a:gs pos="0">
                  <a:srgbClr val="0B2780"/>
                </a:gs>
                <a:gs pos="100000">
                  <a:srgbClr val="091D66"/>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4"/>
            </p:custDataLst>
          </p:nvPr>
        </p:nvSpPr>
        <p:spPr>
          <a:xfrm>
            <a:off x="1645285" y="3320415"/>
            <a:ext cx="8901430" cy="707886"/>
          </a:xfrm>
          <a:prstGeom prst="rect">
            <a:avLst/>
          </a:prstGeom>
          <a:noFill/>
        </p:spPr>
        <p:txBody>
          <a:bodyPr wrap="square" rtlCol="0">
            <a:spAutoFit/>
          </a:bodyPr>
          <a:lstStyle/>
          <a:p>
            <a:pPr algn="ctr"/>
            <a:r>
              <a:rPr lang="zh-CN" altLang="en-US" sz="40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解决测量指标异常</a:t>
            </a:r>
          </a:p>
        </p:txBody>
      </p:sp>
      <p:sp>
        <p:nvSpPr>
          <p:cNvPr id="6" name="文本框 5"/>
          <p:cNvSpPr txBox="1"/>
          <p:nvPr/>
        </p:nvSpPr>
        <p:spPr>
          <a:xfrm>
            <a:off x="1645285" y="4176395"/>
            <a:ext cx="8901430" cy="777457"/>
          </a:xfrm>
          <a:prstGeom prst="rect">
            <a:avLst/>
          </a:prstGeom>
          <a:noFill/>
        </p:spPr>
        <p:txBody>
          <a:bodyPr wrap="square" rtlCol="0">
            <a:spAutoFit/>
          </a:bodyPr>
          <a:lstStyle/>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评估系数介绍</a:t>
            </a:r>
          </a:p>
          <a:p>
            <a:pPr algn="ctr">
              <a:lnSpc>
                <a:spcPct val="130000"/>
              </a:lnSpc>
              <a:spcBef>
                <a:spcPts val="0"/>
              </a:spcBef>
              <a:spcAft>
                <a:spcPts val="0"/>
              </a:spcAft>
            </a:pPr>
            <a:r>
              <a:rPr lang="zh-CN" altLang="en-US" dirty="0">
                <a:solidFill>
                  <a:schemeClr val="bg2">
                    <a:lumMod val="25000"/>
                  </a:schemeClr>
                </a:solidFill>
                <a:latin typeface="微软雅黑" panose="020B0503020204020204" charset="-122"/>
                <a:ea typeface="微软雅黑" panose="020B0503020204020204" charset="-122"/>
                <a:cs typeface="微软雅黑" panose="020B0503020204020204" charset="-122"/>
              </a:rPr>
              <a:t>代码修复</a:t>
            </a:r>
          </a:p>
        </p:txBody>
      </p:sp>
      <p:pic>
        <p:nvPicPr>
          <p:cNvPr id="8" name="图片 7"/>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11"/>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2"/>
              </p:custDataLst>
            </p:nvPr>
          </p:nvSpPr>
          <p:spPr>
            <a:xfrm>
              <a:off x="4022" y="2749"/>
              <a:ext cx="4097"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Jaccard </a:t>
              </a:r>
              <a:r>
                <a:rPr lang="zh-CN" altLang="en-US" sz="2000" b="1" dirty="0">
                  <a:solidFill>
                    <a:schemeClr val="bg1"/>
                  </a:solidFill>
                  <a:latin typeface="微软雅黑" panose="020B0503020204020204" charset="-122"/>
                  <a:ea typeface="微软雅黑" panose="020B0503020204020204" charset="-122"/>
                </a:rPr>
                <a:t>相似系数</a:t>
              </a:r>
            </a:p>
          </p:txBody>
        </p:sp>
      </p:grpSp>
      <p:sp>
        <p:nvSpPr>
          <p:cNvPr id="40" name="文本框 39"/>
          <p:cNvSpPr txBox="1"/>
          <p:nvPr>
            <p:custDataLst>
              <p:tags r:id="rId3"/>
            </p:custDataLst>
          </p:nvPr>
        </p:nvSpPr>
        <p:spPr>
          <a:xfrm>
            <a:off x="1176655" y="2143125"/>
            <a:ext cx="4775994" cy="3635375"/>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计算公式：</a:t>
            </a: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含义：</a:t>
            </a:r>
          </a:p>
          <a:p>
            <a:pPr marL="342900" indent="-342900">
              <a:lnSpc>
                <a:spcPct val="130000"/>
              </a:lnSpc>
              <a:spcBef>
                <a:spcPts val="0"/>
              </a:spcBef>
              <a:spcAft>
                <a:spcPts val="0"/>
              </a:spcAft>
              <a:buAutoNum type="arabicPeriod"/>
            </a:pPr>
            <a:r>
              <a:rPr lang="zh-CN" altLang="en-US" dirty="0">
                <a:solidFill>
                  <a:schemeClr val="bg2">
                    <a:lumMod val="25000"/>
                  </a:schemeClr>
                </a:solidFill>
                <a:latin typeface="微软雅黑" panose="020B0503020204020204" charset="-122"/>
                <a:ea typeface="微软雅黑" panose="020B0503020204020204" charset="-122"/>
              </a:rPr>
              <a:t>衡量两个集合的相似度，值在 </a:t>
            </a:r>
            <a:r>
              <a:rPr lang="en-US" altLang="zh-CN" dirty="0">
                <a:solidFill>
                  <a:schemeClr val="bg2">
                    <a:lumMod val="25000"/>
                  </a:schemeClr>
                </a:solidFill>
                <a:latin typeface="微软雅黑" panose="020B0503020204020204" charset="-122"/>
                <a:ea typeface="微软雅黑" panose="020B0503020204020204" charset="-122"/>
              </a:rPr>
              <a:t>0 </a:t>
            </a:r>
            <a:r>
              <a:rPr lang="zh-CN" altLang="en-US" dirty="0">
                <a:solidFill>
                  <a:schemeClr val="bg2">
                    <a:lumMod val="25000"/>
                  </a:schemeClr>
                </a:solidFill>
                <a:latin typeface="微软雅黑" panose="020B0503020204020204" charset="-122"/>
                <a:ea typeface="微软雅黑" panose="020B0503020204020204" charset="-122"/>
              </a:rPr>
              <a:t>到 </a:t>
            </a:r>
            <a:r>
              <a:rPr lang="en-US" altLang="zh-CN" dirty="0">
                <a:solidFill>
                  <a:schemeClr val="bg2">
                    <a:lumMod val="25000"/>
                  </a:schemeClr>
                </a:solidFill>
                <a:latin typeface="微软雅黑" panose="020B0503020204020204" charset="-122"/>
                <a:ea typeface="微软雅黑" panose="020B0503020204020204" charset="-122"/>
              </a:rPr>
              <a:t>1 </a:t>
            </a:r>
            <a:r>
              <a:rPr lang="zh-CN" altLang="en-US" dirty="0">
                <a:solidFill>
                  <a:schemeClr val="bg2">
                    <a:lumMod val="25000"/>
                  </a:schemeClr>
                </a:solidFill>
                <a:latin typeface="微软雅黑" panose="020B0503020204020204" charset="-122"/>
                <a:ea typeface="微软雅黑" panose="020B0503020204020204" charset="-122"/>
              </a:rPr>
              <a:t>之间</a:t>
            </a:r>
          </a:p>
          <a:p>
            <a:pPr marL="342900" indent="-342900">
              <a:lnSpc>
                <a:spcPct val="130000"/>
              </a:lnSpc>
              <a:spcBef>
                <a:spcPts val="0"/>
              </a:spcBef>
              <a:spcAft>
                <a:spcPts val="0"/>
              </a:spcAft>
              <a:buAutoNum type="arabicPeriod"/>
            </a:pPr>
            <a:r>
              <a:rPr lang="en-US" altLang="zh-CN" dirty="0">
                <a:solidFill>
                  <a:schemeClr val="bg2">
                    <a:lumMod val="25000"/>
                  </a:schemeClr>
                </a:solidFill>
                <a:latin typeface="微软雅黑" panose="020B0503020204020204" charset="-122"/>
                <a:ea typeface="微软雅黑" panose="020B0503020204020204" charset="-122"/>
              </a:rPr>
              <a:t>1 </a:t>
            </a:r>
            <a:r>
              <a:rPr lang="zh-CN" altLang="en-US" dirty="0">
                <a:solidFill>
                  <a:schemeClr val="bg2">
                    <a:lumMod val="25000"/>
                  </a:schemeClr>
                </a:solidFill>
                <a:latin typeface="微软雅黑" panose="020B0503020204020204" charset="-122"/>
                <a:ea typeface="微软雅黑" panose="020B0503020204020204" charset="-122"/>
              </a:rPr>
              <a:t>表示完全一致，</a:t>
            </a:r>
            <a:r>
              <a:rPr lang="en-US" altLang="zh-CN" dirty="0">
                <a:solidFill>
                  <a:schemeClr val="bg2">
                    <a:lumMod val="25000"/>
                  </a:schemeClr>
                </a:solidFill>
                <a:latin typeface="微软雅黑" panose="020B0503020204020204" charset="-122"/>
                <a:ea typeface="微软雅黑" panose="020B0503020204020204" charset="-122"/>
              </a:rPr>
              <a:t>0 </a:t>
            </a:r>
            <a:r>
              <a:rPr lang="zh-CN" altLang="en-US" dirty="0">
                <a:solidFill>
                  <a:schemeClr val="bg2">
                    <a:lumMod val="25000"/>
                  </a:schemeClr>
                </a:solidFill>
                <a:latin typeface="微软雅黑" panose="020B0503020204020204" charset="-122"/>
                <a:ea typeface="微软雅黑" panose="020B0503020204020204" charset="-122"/>
              </a:rPr>
              <a:t>表示完全不重叠</a:t>
            </a:r>
          </a:p>
          <a:p>
            <a:pPr marL="342900" indent="-342900">
              <a:lnSpc>
                <a:spcPct val="130000"/>
              </a:lnSpc>
              <a:spcBef>
                <a:spcPts val="0"/>
              </a:spcBef>
              <a:spcAft>
                <a:spcPts val="0"/>
              </a:spcAft>
              <a:buAutoNum type="arabicPeriod"/>
            </a:pPr>
            <a:r>
              <a:rPr lang="zh-CN" altLang="en-US" dirty="0">
                <a:solidFill>
                  <a:schemeClr val="bg2">
                    <a:lumMod val="25000"/>
                  </a:schemeClr>
                </a:solidFill>
                <a:latin typeface="微软雅黑" panose="020B0503020204020204" charset="-122"/>
                <a:ea typeface="微软雅黑" panose="020B0503020204020204" charset="-122"/>
              </a:rPr>
              <a:t>适用于二元分类和多标签分类</a:t>
            </a:r>
          </a:p>
        </p:txBody>
      </p:sp>
      <p:sp>
        <p:nvSpPr>
          <p:cNvPr id="11" name="圆角矩形 10"/>
          <p:cNvSpPr/>
          <p:nvPr>
            <p:custDataLst>
              <p:tags r:id="rId4"/>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5"/>
            </p:custDataLst>
          </p:nvPr>
        </p:nvGrpSpPr>
        <p:grpSpPr>
          <a:xfrm>
            <a:off x="7372985" y="1287145"/>
            <a:ext cx="2600325" cy="576580"/>
            <a:chOff x="4023" y="2609"/>
            <a:chExt cx="4095" cy="908"/>
          </a:xfrm>
        </p:grpSpPr>
        <p:sp>
          <p:nvSpPr>
            <p:cNvPr id="13" name="圆角矩形 1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0"/>
              </p:custDataLst>
            </p:nvPr>
          </p:nvSpPr>
          <p:spPr>
            <a:xfrm>
              <a:off x="4579" y="2749"/>
              <a:ext cx="2983" cy="628"/>
            </a:xfrm>
            <a:prstGeom prst="rect">
              <a:avLst/>
            </a:prstGeom>
            <a:noFill/>
          </p:spPr>
          <p:txBody>
            <a:bodyPr wrap="square" rtlCol="0">
              <a:spAutoFit/>
            </a:bodyPr>
            <a:lstStyle/>
            <a:p>
              <a:pPr algn="ctr"/>
              <a:r>
                <a:rPr lang="en-US" altLang="zh-CN" sz="2000" b="1" dirty="0">
                  <a:solidFill>
                    <a:schemeClr val="bg1"/>
                  </a:solidFill>
                  <a:latin typeface="微软雅黑" panose="020B0503020204020204" charset="-122"/>
                  <a:ea typeface="微软雅黑" panose="020B0503020204020204" charset="-122"/>
                </a:rPr>
                <a:t>F1 </a:t>
              </a:r>
              <a:r>
                <a:rPr lang="zh-CN" altLang="en-US" sz="2000" b="1" dirty="0">
                  <a:solidFill>
                    <a:schemeClr val="bg1"/>
                  </a:solidFill>
                  <a:latin typeface="微软雅黑" panose="020B0503020204020204" charset="-122"/>
                  <a:ea typeface="微软雅黑" panose="020B0503020204020204" charset="-122"/>
                </a:rPr>
                <a:t>分数</a:t>
              </a:r>
            </a:p>
          </p:txBody>
        </p:sp>
      </p:grpSp>
      <p:sp>
        <p:nvSpPr>
          <p:cNvPr id="15" name="文本框 14"/>
          <p:cNvSpPr txBox="1"/>
          <p:nvPr>
            <p:custDataLst>
              <p:tags r:id="rId6"/>
            </p:custDataLst>
          </p:nvPr>
        </p:nvSpPr>
        <p:spPr>
          <a:xfrm>
            <a:off x="6465728" y="2143125"/>
            <a:ext cx="4491038" cy="3298147"/>
          </a:xfrm>
          <a:prstGeom prst="rect">
            <a:avLst/>
          </a:prstGeom>
          <a:noFill/>
        </p:spPr>
        <p:txBody>
          <a:bodyPr wrap="square" rtlCol="0">
            <a:sp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计算公式：</a:t>
            </a: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含义：</a:t>
            </a:r>
          </a:p>
          <a:p>
            <a:pPr marL="342900" indent="-342900">
              <a:lnSpc>
                <a:spcPct val="130000"/>
              </a:lnSpc>
              <a:spcBef>
                <a:spcPts val="0"/>
              </a:spcBef>
              <a:spcAft>
                <a:spcPts val="0"/>
              </a:spcAft>
              <a:buAutoNum type="arabicPeriod"/>
            </a:pPr>
            <a:r>
              <a:rPr lang="zh-CN" altLang="en-US" dirty="0">
                <a:solidFill>
                  <a:schemeClr val="bg2">
                    <a:lumMod val="25000"/>
                  </a:schemeClr>
                </a:solidFill>
                <a:latin typeface="微软雅黑" panose="020B0503020204020204" charset="-122"/>
                <a:ea typeface="微软雅黑" panose="020B0503020204020204" charset="-122"/>
              </a:rPr>
              <a:t>精确率和召回率的调和平均数</a:t>
            </a:r>
          </a:p>
          <a:p>
            <a:pPr marL="342900" indent="-342900">
              <a:lnSpc>
                <a:spcPct val="130000"/>
              </a:lnSpc>
              <a:spcBef>
                <a:spcPts val="0"/>
              </a:spcBef>
              <a:spcAft>
                <a:spcPts val="0"/>
              </a:spcAft>
              <a:buAutoNum type="arabicPeriod"/>
            </a:pPr>
            <a:r>
              <a:rPr lang="zh-CN" altLang="en-US" dirty="0">
                <a:solidFill>
                  <a:srgbClr val="FF0000"/>
                </a:solidFill>
                <a:latin typeface="微软雅黑" panose="020B0503020204020204" charset="-122"/>
                <a:ea typeface="微软雅黑" panose="020B0503020204020204" charset="-122"/>
              </a:rPr>
              <a:t>在类别不平衡时比准确率更有参考价值</a:t>
            </a:r>
            <a:endParaRPr lang="zh-CN" altLang="en-US" dirty="0">
              <a:solidFill>
                <a:schemeClr val="bg2">
                  <a:lumMod val="25000"/>
                </a:schemeClr>
              </a:solidFill>
              <a:latin typeface="微软雅黑" panose="020B0503020204020204" charset="-122"/>
              <a:ea typeface="微软雅黑" panose="020B0503020204020204" charset="-122"/>
            </a:endParaRPr>
          </a:p>
          <a:p>
            <a:pPr marL="342900" indent="-342900">
              <a:lnSpc>
                <a:spcPct val="130000"/>
              </a:lnSpc>
              <a:spcBef>
                <a:spcPts val="0"/>
              </a:spcBef>
              <a:spcAft>
                <a:spcPts val="0"/>
              </a:spcAft>
              <a:buAutoNum type="arabicPeriod"/>
            </a:pPr>
            <a:r>
              <a:rPr lang="en-US" altLang="zh-CN" dirty="0">
                <a:solidFill>
                  <a:schemeClr val="bg2">
                    <a:lumMod val="25000"/>
                  </a:schemeClr>
                </a:solidFill>
                <a:latin typeface="微软雅黑" panose="020B0503020204020204" charset="-122"/>
                <a:ea typeface="微软雅黑" panose="020B0503020204020204" charset="-122"/>
              </a:rPr>
              <a:t>1 </a:t>
            </a:r>
            <a:r>
              <a:rPr lang="zh-CN" altLang="en-US" dirty="0">
                <a:solidFill>
                  <a:schemeClr val="bg2">
                    <a:lumMod val="25000"/>
                  </a:schemeClr>
                </a:solidFill>
                <a:latin typeface="微软雅黑" panose="020B0503020204020204" charset="-122"/>
                <a:ea typeface="微软雅黑" panose="020B0503020204020204" charset="-122"/>
              </a:rPr>
              <a:t>表示最佳，</a:t>
            </a:r>
            <a:r>
              <a:rPr lang="en-US" altLang="zh-CN" dirty="0">
                <a:solidFill>
                  <a:schemeClr val="bg2">
                    <a:lumMod val="25000"/>
                  </a:schemeClr>
                </a:solidFill>
                <a:latin typeface="微软雅黑" panose="020B0503020204020204" charset="-122"/>
                <a:ea typeface="微软雅黑" panose="020B0503020204020204" charset="-122"/>
              </a:rPr>
              <a:t>0 </a:t>
            </a:r>
            <a:r>
              <a:rPr lang="zh-CN" altLang="en-US" dirty="0">
                <a:solidFill>
                  <a:schemeClr val="bg2">
                    <a:lumMod val="25000"/>
                  </a:schemeClr>
                </a:solidFill>
                <a:latin typeface="微软雅黑" panose="020B0503020204020204" charset="-122"/>
                <a:ea typeface="微软雅黑" panose="020B0503020204020204" charset="-122"/>
              </a:rPr>
              <a:t>表示最差</a:t>
            </a:r>
          </a:p>
          <a:p>
            <a:pPr marL="342900" indent="-342900">
              <a:lnSpc>
                <a:spcPct val="130000"/>
              </a:lnSpc>
              <a:spcBef>
                <a:spcPts val="0"/>
              </a:spcBef>
              <a:spcAft>
                <a:spcPts val="0"/>
              </a:spcAft>
              <a:buAutoNum type="arabicPeriod"/>
            </a:pPr>
            <a:r>
              <a:rPr lang="zh-CN" altLang="en-US" dirty="0">
                <a:solidFill>
                  <a:schemeClr val="bg2">
                    <a:lumMod val="25000"/>
                  </a:schemeClr>
                </a:solidFill>
                <a:latin typeface="微软雅黑" panose="020B0503020204020204" charset="-122"/>
                <a:ea typeface="微软雅黑" panose="020B0503020204020204" charset="-122"/>
              </a:rPr>
              <a:t>平衡了精确率和召回率的影响</a:t>
            </a:r>
          </a:p>
        </p:txBody>
      </p:sp>
      <p:pic>
        <p:nvPicPr>
          <p:cNvPr id="7" name="图片 6"/>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7"/>
            </p:custDataLst>
          </p:nvPr>
        </p:nvSpPr>
        <p:spPr>
          <a:xfrm>
            <a:off x="421641" y="121285"/>
            <a:ext cx="3395448" cy="46166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评估系数介绍</a:t>
            </a:r>
          </a:p>
        </p:txBody>
      </p:sp>
      <p:sp>
        <p:nvSpPr>
          <p:cNvPr id="9" name="文本框 8"/>
          <p:cNvSpPr txBox="1"/>
          <p:nvPr>
            <p:custDataLst>
              <p:tags r:id="rId8"/>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Evaluation Coefficient Introduction</a:t>
            </a:r>
          </a:p>
        </p:txBody>
      </p:sp>
      <p:graphicFrame>
        <p:nvGraphicFramePr>
          <p:cNvPr id="10" name="对象 9"/>
          <p:cNvGraphicFramePr>
            <a:graphicFrameLocks noChangeAspect="1"/>
          </p:cNvGraphicFramePr>
          <p:nvPr/>
        </p:nvGraphicFramePr>
        <p:xfrm>
          <a:off x="6146800" y="3505200"/>
          <a:ext cx="914400" cy="198438"/>
        </p:xfrm>
        <a:graphic>
          <a:graphicData uri="http://schemas.openxmlformats.org/presentationml/2006/ole">
            <mc:AlternateContent xmlns:mc="http://schemas.openxmlformats.org/markup-compatibility/2006">
              <mc:Choice xmlns:v="urn:schemas-microsoft-com:vml" Requires="v">
                <p:oleObj name="Equation" r:id="rId15" imgW="2743200" imgH="4267200" progId="Equation.DSMT4">
                  <p:embed/>
                </p:oleObj>
              </mc:Choice>
              <mc:Fallback>
                <p:oleObj name="Equation" r:id="rId15" imgW="2743200" imgH="4267200" progId="Equation.DSMT4">
                  <p:embed/>
                  <p:pic>
                    <p:nvPicPr>
                      <p:cNvPr id="0" name="图片 15"/>
                      <p:cNvPicPr/>
                      <p:nvPr/>
                    </p:nvPicPr>
                    <p:blipFill>
                      <a:blip r:embed="rId16"/>
                      <a:stretch>
                        <a:fillRect/>
                      </a:stretch>
                    </p:blipFill>
                    <p:spPr>
                      <a:xfrm>
                        <a:off x="6146800" y="3505200"/>
                        <a:ext cx="914400" cy="198438"/>
                      </a:xfrm>
                      <a:prstGeom prst="rect">
                        <a:avLst/>
                      </a:prstGeom>
                    </p:spPr>
                  </p:pic>
                </p:oleObj>
              </mc:Fallback>
            </mc:AlternateContent>
          </a:graphicData>
        </a:graphic>
      </p:graphicFrame>
      <p:pic>
        <p:nvPicPr>
          <p:cNvPr id="17" name="图片 16"/>
          <p:cNvPicPr>
            <a:picLocks noChangeAspect="1"/>
          </p:cNvPicPr>
          <p:nvPr/>
        </p:nvPicPr>
        <p:blipFill>
          <a:blip r:embed="rId17"/>
          <a:stretch>
            <a:fillRect/>
          </a:stretch>
        </p:blipFill>
        <p:spPr>
          <a:xfrm>
            <a:off x="1260634" y="2589293"/>
            <a:ext cx="4555966" cy="618036"/>
          </a:xfrm>
          <a:prstGeom prst="rect">
            <a:avLst/>
          </a:prstGeom>
        </p:spPr>
      </p:pic>
      <p:pic>
        <p:nvPicPr>
          <p:cNvPr id="19" name="图片 18"/>
          <p:cNvPicPr>
            <a:picLocks noChangeAspect="1"/>
          </p:cNvPicPr>
          <p:nvPr/>
        </p:nvPicPr>
        <p:blipFill>
          <a:blip r:embed="rId18"/>
          <a:stretch>
            <a:fillRect/>
          </a:stretch>
        </p:blipFill>
        <p:spPr>
          <a:xfrm>
            <a:off x="1470398" y="3294869"/>
            <a:ext cx="4099448" cy="618036"/>
          </a:xfrm>
          <a:prstGeom prst="rect">
            <a:avLst/>
          </a:prstGeom>
        </p:spPr>
      </p:pic>
      <p:pic>
        <p:nvPicPr>
          <p:cNvPr id="23" name="图片 22"/>
          <p:cNvPicPr>
            <a:picLocks noChangeAspect="1"/>
          </p:cNvPicPr>
          <p:nvPr/>
        </p:nvPicPr>
        <p:blipFill>
          <a:blip r:embed="rId19"/>
          <a:stretch>
            <a:fillRect/>
          </a:stretch>
        </p:blipFill>
        <p:spPr>
          <a:xfrm>
            <a:off x="6516409" y="2695063"/>
            <a:ext cx="4329391" cy="5326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5" name="圆角矩形 4"/>
          <p:cNvSpPr/>
          <p:nvPr>
            <p:custDataLst>
              <p:tags r:id="rId1"/>
            </p:custDataLst>
          </p:nvPr>
        </p:nvSpPr>
        <p:spPr>
          <a:xfrm>
            <a:off x="1052830"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2"/>
            </p:custDataLst>
          </p:nvPr>
        </p:nvGrpSpPr>
        <p:grpSpPr>
          <a:xfrm>
            <a:off x="2219325" y="1287145"/>
            <a:ext cx="2601595" cy="576580"/>
            <a:chOff x="4022" y="2609"/>
            <a:chExt cx="4097" cy="908"/>
          </a:xfrm>
        </p:grpSpPr>
        <p:sp>
          <p:nvSpPr>
            <p:cNvPr id="3" name="圆角矩形 2"/>
            <p:cNvSpPr/>
            <p:nvPr>
              <p:custDataLst>
                <p:tags r:id="rId11"/>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2" name="文本框 51"/>
            <p:cNvSpPr txBox="1"/>
            <p:nvPr>
              <p:custDataLst>
                <p:tags r:id="rId12"/>
              </p:custDataLst>
            </p:nvPr>
          </p:nvSpPr>
          <p:spPr>
            <a:xfrm>
              <a:off x="4022" y="2749"/>
              <a:ext cx="4097"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召回率 </a:t>
              </a:r>
              <a:r>
                <a:rPr lang="en-US" altLang="zh-CN" sz="2000" b="1" dirty="0">
                  <a:solidFill>
                    <a:schemeClr val="bg1"/>
                  </a:solidFill>
                  <a:latin typeface="微软雅黑" panose="020B0503020204020204" charset="-122"/>
                  <a:ea typeface="微软雅黑" panose="020B0503020204020204" charset="-122"/>
                </a:rPr>
                <a:t>(Recall)</a:t>
              </a:r>
            </a:p>
          </p:txBody>
        </p:sp>
      </p:grpSp>
      <p:sp>
        <p:nvSpPr>
          <p:cNvPr id="11" name="圆角矩形 10"/>
          <p:cNvSpPr/>
          <p:nvPr>
            <p:custDataLst>
              <p:tags r:id="rId3"/>
            </p:custDataLst>
          </p:nvPr>
        </p:nvSpPr>
        <p:spPr>
          <a:xfrm>
            <a:off x="6205855" y="1566545"/>
            <a:ext cx="4934585"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7372985" y="1287145"/>
            <a:ext cx="2600325" cy="576580"/>
            <a:chOff x="4023" y="2609"/>
            <a:chExt cx="4095" cy="908"/>
          </a:xfrm>
        </p:grpSpPr>
        <p:sp>
          <p:nvSpPr>
            <p:cNvPr id="13" name="圆角矩形 12"/>
            <p:cNvSpPr/>
            <p:nvPr>
              <p:custDataLst>
                <p:tags r:id="rId9"/>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10"/>
              </p:custDataLst>
            </p:nvPr>
          </p:nvSpPr>
          <p:spPr>
            <a:xfrm>
              <a:off x="4025" y="2749"/>
              <a:ext cx="4091" cy="630"/>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精确率 </a:t>
              </a:r>
              <a:r>
                <a:rPr lang="en-US" altLang="zh-CN" sz="2000" b="1" dirty="0">
                  <a:solidFill>
                    <a:schemeClr val="bg1"/>
                  </a:solidFill>
                  <a:latin typeface="微软雅黑" panose="020B0503020204020204" charset="-122"/>
                  <a:ea typeface="微软雅黑" panose="020B0503020204020204" charset="-122"/>
                </a:rPr>
                <a:t>(Precision)</a:t>
              </a:r>
            </a:p>
          </p:txBody>
        </p:sp>
      </p:grpSp>
      <p:pic>
        <p:nvPicPr>
          <p:cNvPr id="7" name="图片 6"/>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5"/>
            </p:custDataLst>
          </p:nvPr>
        </p:nvSpPr>
        <p:spPr>
          <a:xfrm>
            <a:off x="421641" y="121285"/>
            <a:ext cx="3395448" cy="46166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评估系数介绍</a:t>
            </a:r>
          </a:p>
        </p:txBody>
      </p:sp>
      <p:sp>
        <p:nvSpPr>
          <p:cNvPr id="9" name="文本框 8"/>
          <p:cNvSpPr txBox="1"/>
          <p:nvPr>
            <p:custDataLst>
              <p:tags r:id="rId6"/>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Evaluation Coefficient Introduction</a:t>
            </a:r>
          </a:p>
        </p:txBody>
      </p:sp>
      <p:sp>
        <p:nvSpPr>
          <p:cNvPr id="16" name="文本框 15"/>
          <p:cNvSpPr txBox="1"/>
          <p:nvPr>
            <p:custDataLst>
              <p:tags r:id="rId7"/>
            </p:custDataLst>
          </p:nvPr>
        </p:nvSpPr>
        <p:spPr>
          <a:xfrm>
            <a:off x="1097008" y="1918335"/>
            <a:ext cx="5009027" cy="3998834"/>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计算公式：</a:t>
            </a: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含义：</a:t>
            </a:r>
          </a:p>
          <a:p>
            <a:pPr marL="342900" indent="-342900">
              <a:lnSpc>
                <a:spcPct val="130000"/>
              </a:lnSpc>
              <a:spcBef>
                <a:spcPts val="0"/>
              </a:spcBef>
              <a:spcAft>
                <a:spcPts val="0"/>
              </a:spcAft>
              <a:buAutoNum type="arabicPeriod"/>
            </a:pPr>
            <a:r>
              <a:rPr lang="zh-CN" altLang="en-US" dirty="0">
                <a:solidFill>
                  <a:schemeClr val="bg2">
                    <a:lumMod val="25000"/>
                  </a:schemeClr>
                </a:solidFill>
                <a:latin typeface="微软雅黑" panose="020B0503020204020204" charset="-122"/>
                <a:ea typeface="微软雅黑" panose="020B0503020204020204" charset="-122"/>
              </a:rPr>
              <a:t>衡量模型找出所有正例的能力</a:t>
            </a:r>
          </a:p>
          <a:p>
            <a:pPr marL="342900" indent="-342900">
              <a:lnSpc>
                <a:spcPct val="130000"/>
              </a:lnSpc>
              <a:spcBef>
                <a:spcPts val="0"/>
              </a:spcBef>
              <a:spcAft>
                <a:spcPts val="0"/>
              </a:spcAft>
              <a:buAutoNum type="arabicPeriod"/>
            </a:pPr>
            <a:r>
              <a:rPr lang="zh-CN" altLang="en-US" dirty="0">
                <a:solidFill>
                  <a:schemeClr val="bg2">
                    <a:lumMod val="25000"/>
                  </a:schemeClr>
                </a:solidFill>
                <a:latin typeface="微软雅黑" panose="020B0503020204020204" charset="-122"/>
                <a:ea typeface="微软雅黑" panose="020B0503020204020204" charset="-122"/>
              </a:rPr>
              <a:t>高召回率意味着</a:t>
            </a:r>
            <a:r>
              <a:rPr lang="zh-CN" altLang="en-US" dirty="0">
                <a:solidFill>
                  <a:srgbClr val="FF0000"/>
                </a:solidFill>
                <a:latin typeface="微软雅黑" panose="020B0503020204020204" charset="-122"/>
                <a:ea typeface="微软雅黑" panose="020B0503020204020204" charset="-122"/>
              </a:rPr>
              <a:t>漏检少</a:t>
            </a:r>
            <a:endParaRPr lang="zh-CN" altLang="en-US" dirty="0">
              <a:solidFill>
                <a:schemeClr val="bg2">
                  <a:lumMod val="25000"/>
                </a:schemeClr>
              </a:solidFill>
              <a:latin typeface="微软雅黑" panose="020B0503020204020204" charset="-122"/>
              <a:ea typeface="微软雅黑" panose="020B0503020204020204" charset="-122"/>
            </a:endParaRPr>
          </a:p>
          <a:p>
            <a:pPr marL="342900" indent="-342900">
              <a:lnSpc>
                <a:spcPct val="130000"/>
              </a:lnSpc>
              <a:spcBef>
                <a:spcPts val="0"/>
              </a:spcBef>
              <a:spcAft>
                <a:spcPts val="0"/>
              </a:spcAft>
              <a:buAutoNum type="arabicPeriod"/>
            </a:pPr>
            <a:r>
              <a:rPr lang="zh-CN" altLang="en-US" dirty="0">
                <a:solidFill>
                  <a:srgbClr val="FF0000"/>
                </a:solidFill>
                <a:latin typeface="微软雅黑" panose="020B0503020204020204" charset="-122"/>
                <a:ea typeface="微软雅黑" panose="020B0503020204020204" charset="-122"/>
              </a:rPr>
              <a:t>在医疗诊断等“漏检代价高”的场景很重要</a:t>
            </a:r>
          </a:p>
        </p:txBody>
      </p:sp>
      <p:sp>
        <p:nvSpPr>
          <p:cNvPr id="18" name="文本框 17"/>
          <p:cNvSpPr txBox="1"/>
          <p:nvPr>
            <p:custDataLst>
              <p:tags r:id="rId8"/>
            </p:custDataLst>
          </p:nvPr>
        </p:nvSpPr>
        <p:spPr>
          <a:xfrm>
            <a:off x="6324475" y="1918335"/>
            <a:ext cx="4668650" cy="3658246"/>
          </a:xfrm>
          <a:prstGeom prst="rect">
            <a:avLst/>
          </a:prstGeom>
          <a:noFill/>
        </p:spPr>
        <p:txBody>
          <a:bodyPr wrap="square" rtlCol="0">
            <a:spAutoFit/>
          </a:bodyPr>
          <a:lstStyle/>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计算公式：</a:t>
            </a: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bg2">
                  <a:lumMod val="25000"/>
                </a:schemeClr>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bg2">
                    <a:lumMod val="25000"/>
                  </a:schemeClr>
                </a:solidFill>
                <a:latin typeface="微软雅黑" panose="020B0503020204020204" charset="-122"/>
                <a:ea typeface="微软雅黑" panose="020B0503020204020204" charset="-122"/>
              </a:rPr>
              <a:t>含义：</a:t>
            </a:r>
          </a:p>
          <a:p>
            <a:pPr marL="342900" indent="-342900">
              <a:lnSpc>
                <a:spcPct val="130000"/>
              </a:lnSpc>
              <a:spcBef>
                <a:spcPts val="0"/>
              </a:spcBef>
              <a:spcAft>
                <a:spcPts val="0"/>
              </a:spcAft>
              <a:buAutoNum type="arabicPeriod"/>
            </a:pPr>
            <a:r>
              <a:rPr lang="zh-CN" altLang="en-US" dirty="0">
                <a:solidFill>
                  <a:schemeClr val="bg2">
                    <a:lumMod val="25000"/>
                  </a:schemeClr>
                </a:solidFill>
                <a:latin typeface="微软雅黑" panose="020B0503020204020204" charset="-122"/>
                <a:ea typeface="微软雅黑" panose="020B0503020204020204" charset="-122"/>
              </a:rPr>
              <a:t>衡量模型预测为正例的样本中实际为正例的比例</a:t>
            </a:r>
          </a:p>
          <a:p>
            <a:pPr marL="342900" indent="-342900">
              <a:lnSpc>
                <a:spcPct val="130000"/>
              </a:lnSpc>
              <a:spcBef>
                <a:spcPts val="0"/>
              </a:spcBef>
              <a:spcAft>
                <a:spcPts val="0"/>
              </a:spcAft>
              <a:buAutoNum type="arabicPeriod"/>
            </a:pPr>
            <a:r>
              <a:rPr lang="zh-CN" altLang="en-US" dirty="0">
                <a:latin typeface="微软雅黑" panose="020B0503020204020204" charset="-122"/>
                <a:ea typeface="微软雅黑" panose="020B0503020204020204" charset="-122"/>
              </a:rPr>
              <a:t>高精确率意味着</a:t>
            </a:r>
            <a:r>
              <a:rPr lang="zh-CN" altLang="en-US" dirty="0">
                <a:solidFill>
                  <a:srgbClr val="FF0000"/>
                </a:solidFill>
                <a:latin typeface="微软雅黑" panose="020B0503020204020204" charset="-122"/>
                <a:ea typeface="微软雅黑" panose="020B0503020204020204" charset="-122"/>
              </a:rPr>
              <a:t>误报少</a:t>
            </a:r>
          </a:p>
          <a:p>
            <a:pPr marL="342900" indent="-342900">
              <a:lnSpc>
                <a:spcPct val="130000"/>
              </a:lnSpc>
              <a:spcBef>
                <a:spcPts val="0"/>
              </a:spcBef>
              <a:spcAft>
                <a:spcPts val="0"/>
              </a:spcAft>
              <a:buAutoNum type="arabicPeriod"/>
            </a:pPr>
            <a:r>
              <a:rPr lang="zh-CN" altLang="en-US" dirty="0">
                <a:solidFill>
                  <a:schemeClr val="bg2">
                    <a:lumMod val="25000"/>
                  </a:schemeClr>
                </a:solidFill>
                <a:latin typeface="微软雅黑" panose="020B0503020204020204" charset="-122"/>
                <a:ea typeface="微软雅黑" panose="020B0503020204020204" charset="-122"/>
              </a:rPr>
              <a:t>在垃圾邮件检测等“误报代价高”的场景很重要</a:t>
            </a:r>
          </a:p>
        </p:txBody>
      </p:sp>
      <p:pic>
        <p:nvPicPr>
          <p:cNvPr id="31" name="图片 30"/>
          <p:cNvPicPr>
            <a:picLocks noChangeAspect="1"/>
          </p:cNvPicPr>
          <p:nvPr/>
        </p:nvPicPr>
        <p:blipFill>
          <a:blip r:embed="rId15"/>
          <a:stretch>
            <a:fillRect/>
          </a:stretch>
        </p:blipFill>
        <p:spPr>
          <a:xfrm>
            <a:off x="1186174" y="2434991"/>
            <a:ext cx="4414307" cy="626395"/>
          </a:xfrm>
          <a:prstGeom prst="rect">
            <a:avLst/>
          </a:prstGeom>
        </p:spPr>
      </p:pic>
      <p:pic>
        <p:nvPicPr>
          <p:cNvPr id="33" name="图片 32"/>
          <p:cNvPicPr>
            <a:picLocks noChangeAspect="1"/>
          </p:cNvPicPr>
          <p:nvPr/>
        </p:nvPicPr>
        <p:blipFill>
          <a:blip r:embed="rId16"/>
          <a:stretch>
            <a:fillRect/>
          </a:stretch>
        </p:blipFill>
        <p:spPr>
          <a:xfrm>
            <a:off x="6413778" y="2437117"/>
            <a:ext cx="4541248" cy="6242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pic>
        <p:nvPicPr>
          <p:cNvPr id="7" name="图片 6"/>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8" name="文本框 7"/>
          <p:cNvSpPr txBox="1"/>
          <p:nvPr>
            <p:custDataLst>
              <p:tags r:id="rId1"/>
            </p:custDataLst>
          </p:nvPr>
        </p:nvSpPr>
        <p:spPr>
          <a:xfrm>
            <a:off x="421641" y="121285"/>
            <a:ext cx="3395448" cy="46166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评估系数介绍</a:t>
            </a:r>
          </a:p>
        </p:txBody>
      </p:sp>
      <p:sp>
        <p:nvSpPr>
          <p:cNvPr id="9" name="文本框 8"/>
          <p:cNvSpPr txBox="1"/>
          <p:nvPr>
            <p:custDataLst>
              <p:tags r:id="rId2"/>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Evaluation Coefficient Introduction</a:t>
            </a:r>
          </a:p>
        </p:txBody>
      </p:sp>
      <p:sp>
        <p:nvSpPr>
          <p:cNvPr id="21" name="圆角矩形 4"/>
          <p:cNvSpPr/>
          <p:nvPr>
            <p:custDataLst>
              <p:tags r:id="rId3"/>
            </p:custDataLst>
          </p:nvPr>
        </p:nvSpPr>
        <p:spPr>
          <a:xfrm>
            <a:off x="1052832" y="1566545"/>
            <a:ext cx="10092678" cy="4141470"/>
          </a:xfrm>
          <a:prstGeom prst="roundRect">
            <a:avLst>
              <a:gd name="adj" fmla="val 2582"/>
            </a:avLst>
          </a:prstGeom>
          <a:noFill/>
          <a:ln w="19050" cmpd="sng">
            <a:gradFill>
              <a:gsLst>
                <a:gs pos="0">
                  <a:srgbClr val="0B2780"/>
                </a:gs>
                <a:gs pos="100000">
                  <a:srgbClr val="091D66"/>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custDataLst>
              <p:tags r:id="rId4"/>
            </p:custDataLst>
          </p:nvPr>
        </p:nvGrpSpPr>
        <p:grpSpPr>
          <a:xfrm>
            <a:off x="4769485" y="1278255"/>
            <a:ext cx="2653030" cy="576580"/>
            <a:chOff x="4023" y="2609"/>
            <a:chExt cx="4178" cy="908"/>
          </a:xfrm>
        </p:grpSpPr>
        <p:sp>
          <p:nvSpPr>
            <p:cNvPr id="13" name="圆角矩形 12"/>
            <p:cNvSpPr/>
            <p:nvPr>
              <p:custDataLst>
                <p:tags r:id="rId6"/>
              </p:custDataLst>
            </p:nvPr>
          </p:nvSpPr>
          <p:spPr>
            <a:xfrm>
              <a:off x="4023" y="2609"/>
              <a:ext cx="4095" cy="908"/>
            </a:xfrm>
            <a:prstGeom prst="roundRect">
              <a:avLst>
                <a:gd name="adj" fmla="val 50000"/>
              </a:avLst>
            </a:prstGeom>
            <a:gradFill>
              <a:gsLst>
                <a:gs pos="0">
                  <a:srgbClr val="0B2780"/>
                </a:gs>
                <a:gs pos="100000">
                  <a:srgbClr val="091D66"/>
                </a:gs>
              </a:gsLst>
              <a:lin ang="2700000" scaled="0"/>
            </a:gradFill>
            <a:ln>
              <a:noFill/>
            </a:ln>
            <a:effectLst>
              <a:outerShdw blurRad="2032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文本框 13"/>
            <p:cNvSpPr txBox="1"/>
            <p:nvPr>
              <p:custDataLst>
                <p:tags r:id="rId7"/>
              </p:custDataLst>
            </p:nvPr>
          </p:nvSpPr>
          <p:spPr>
            <a:xfrm>
              <a:off x="4023" y="2749"/>
              <a:ext cx="4178" cy="628"/>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准确率 </a:t>
              </a:r>
              <a:r>
                <a:rPr lang="en-US" altLang="zh-CN" sz="2000" b="1" dirty="0">
                  <a:solidFill>
                    <a:schemeClr val="bg1"/>
                  </a:solidFill>
                  <a:latin typeface="微软雅黑" panose="020B0503020204020204" charset="-122"/>
                  <a:ea typeface="微软雅黑" panose="020B0503020204020204" charset="-122"/>
                </a:rPr>
                <a:t>(Accuracy)</a:t>
              </a:r>
            </a:p>
          </p:txBody>
        </p:sp>
      </p:grpSp>
      <p:sp>
        <p:nvSpPr>
          <p:cNvPr id="36" name="文本框 35"/>
          <p:cNvSpPr txBox="1"/>
          <p:nvPr>
            <p:custDataLst>
              <p:tags r:id="rId5"/>
            </p:custDataLst>
          </p:nvPr>
        </p:nvSpPr>
        <p:spPr>
          <a:xfrm>
            <a:off x="1174739" y="1918335"/>
            <a:ext cx="9264661" cy="3635375"/>
          </a:xfrm>
          <a:prstGeom prst="rect">
            <a:avLst/>
          </a:prstGeom>
          <a:noFill/>
        </p:spPr>
        <p:txBody>
          <a:bodyPr wrap="square" rtlCol="0">
            <a:noAutofit/>
          </a:bodyPr>
          <a:lstStyle/>
          <a:p>
            <a:pPr>
              <a:lnSpc>
                <a:spcPct val="130000"/>
              </a:lnSpc>
              <a:spcBef>
                <a:spcPts val="0"/>
              </a:spcBef>
              <a:spcAft>
                <a:spcPts val="0"/>
              </a:spcAft>
            </a:pPr>
            <a:r>
              <a:rPr lang="zh-CN" altLang="en-US" b="1" dirty="0">
                <a:solidFill>
                  <a:schemeClr val="tx1"/>
                </a:solidFill>
                <a:latin typeface="微软雅黑" panose="020B0503020204020204" charset="-122"/>
                <a:ea typeface="微软雅黑" panose="020B0503020204020204" charset="-122"/>
              </a:rPr>
              <a:t>计算公式：</a:t>
            </a:r>
          </a:p>
          <a:p>
            <a:pPr>
              <a:lnSpc>
                <a:spcPct val="130000"/>
              </a:lnSpc>
              <a:spcBef>
                <a:spcPts val="0"/>
              </a:spcBef>
              <a:spcAft>
                <a:spcPts val="0"/>
              </a:spcAft>
            </a:pPr>
            <a:endParaRPr lang="en-US" altLang="zh-CN" b="1"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endParaRPr lang="zh-CN" altLang="en-US" b="1"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solidFill>
                <a:schemeClr val="tx1"/>
              </a:solidFill>
              <a:latin typeface="微软雅黑" panose="020B0503020204020204" charset="-122"/>
              <a:ea typeface="微软雅黑" panose="020B0503020204020204" charset="-122"/>
            </a:endParaRPr>
          </a:p>
          <a:p>
            <a:pPr>
              <a:lnSpc>
                <a:spcPct val="130000"/>
              </a:lnSpc>
              <a:spcBef>
                <a:spcPts val="0"/>
              </a:spcBef>
              <a:spcAft>
                <a:spcPts val="0"/>
              </a:spcAft>
            </a:pPr>
            <a:endParaRPr lang="en-US" altLang="zh-CN" b="1" dirty="0">
              <a:latin typeface="微软雅黑" panose="020B0503020204020204" charset="-122"/>
              <a:ea typeface="微软雅黑" panose="020B0503020204020204" charset="-122"/>
            </a:endParaRPr>
          </a:p>
          <a:p>
            <a:pPr>
              <a:lnSpc>
                <a:spcPct val="130000"/>
              </a:lnSpc>
              <a:spcBef>
                <a:spcPts val="0"/>
              </a:spcBef>
              <a:spcAft>
                <a:spcPts val="0"/>
              </a:spcAft>
            </a:pPr>
            <a:r>
              <a:rPr lang="zh-CN" altLang="en-US" b="1" dirty="0">
                <a:solidFill>
                  <a:schemeClr val="tx1"/>
                </a:solidFill>
                <a:latin typeface="微软雅黑" panose="020B0503020204020204" charset="-122"/>
                <a:ea typeface="微软雅黑" panose="020B0503020204020204" charset="-122"/>
              </a:rPr>
              <a:t>含义：</a:t>
            </a:r>
          </a:p>
          <a:p>
            <a:pPr marL="342900" indent="-342900">
              <a:lnSpc>
                <a:spcPct val="130000"/>
              </a:lnSpc>
              <a:spcBef>
                <a:spcPts val="0"/>
              </a:spcBef>
              <a:spcAft>
                <a:spcPts val="0"/>
              </a:spcAft>
              <a:buAutoNum type="arabicPeriod"/>
            </a:pPr>
            <a:r>
              <a:rPr lang="zh-CN" altLang="en-US" dirty="0">
                <a:solidFill>
                  <a:schemeClr val="tx1"/>
                </a:solidFill>
                <a:latin typeface="微软雅黑" panose="020B0503020204020204" charset="-122"/>
                <a:ea typeface="微软雅黑" panose="020B0503020204020204" charset="-122"/>
              </a:rPr>
              <a:t>最直观的评估指标，表示正确预测的比例</a:t>
            </a:r>
          </a:p>
          <a:p>
            <a:pPr marL="342900" indent="-342900">
              <a:lnSpc>
                <a:spcPct val="130000"/>
              </a:lnSpc>
              <a:spcBef>
                <a:spcPts val="0"/>
              </a:spcBef>
              <a:spcAft>
                <a:spcPts val="0"/>
              </a:spcAft>
              <a:buAutoNum type="arabicPeriod"/>
            </a:pPr>
            <a:r>
              <a:rPr lang="zh-CN" altLang="en-US" dirty="0">
                <a:solidFill>
                  <a:schemeClr val="tx1"/>
                </a:solidFill>
                <a:latin typeface="微软雅黑" panose="020B0503020204020204" charset="-122"/>
                <a:ea typeface="微软雅黑" panose="020B0503020204020204" charset="-122"/>
              </a:rPr>
              <a:t>在类别平衡时有效</a:t>
            </a:r>
          </a:p>
          <a:p>
            <a:pPr marL="342900" indent="-342900">
              <a:lnSpc>
                <a:spcPct val="130000"/>
              </a:lnSpc>
              <a:spcBef>
                <a:spcPts val="0"/>
              </a:spcBef>
              <a:spcAft>
                <a:spcPts val="0"/>
              </a:spcAft>
              <a:buAutoNum type="arabicPeriod"/>
            </a:pPr>
            <a:r>
              <a:rPr lang="zh-CN" altLang="en-US" dirty="0">
                <a:solidFill>
                  <a:srgbClr val="FF0000"/>
                </a:solidFill>
                <a:latin typeface="微软雅黑" panose="020B0503020204020204" charset="-122"/>
                <a:ea typeface="微软雅黑" panose="020B0503020204020204" charset="-122"/>
              </a:rPr>
              <a:t>在类别不平衡时可能产生误导 （如 </a:t>
            </a:r>
            <a:r>
              <a:rPr lang="en-US" altLang="zh-CN" dirty="0">
                <a:solidFill>
                  <a:srgbClr val="FF0000"/>
                </a:solidFill>
                <a:latin typeface="微软雅黑" panose="020B0503020204020204" charset="-122"/>
                <a:ea typeface="微软雅黑" panose="020B0503020204020204" charset="-122"/>
              </a:rPr>
              <a:t>99% </a:t>
            </a:r>
            <a:r>
              <a:rPr lang="zh-CN" altLang="en-US" dirty="0">
                <a:solidFill>
                  <a:srgbClr val="FF0000"/>
                </a:solidFill>
                <a:latin typeface="微软雅黑" panose="020B0503020204020204" charset="-122"/>
                <a:ea typeface="微软雅黑" panose="020B0503020204020204" charset="-122"/>
              </a:rPr>
              <a:t>负例时全预测负例也有 </a:t>
            </a:r>
            <a:r>
              <a:rPr lang="en-US" altLang="zh-CN" dirty="0">
                <a:solidFill>
                  <a:srgbClr val="FF0000"/>
                </a:solidFill>
                <a:latin typeface="微软雅黑" panose="020B0503020204020204" charset="-122"/>
                <a:ea typeface="微软雅黑" panose="020B0503020204020204" charset="-122"/>
              </a:rPr>
              <a:t>99% </a:t>
            </a:r>
            <a:r>
              <a:rPr lang="zh-CN" altLang="en-US" dirty="0">
                <a:solidFill>
                  <a:srgbClr val="FF0000"/>
                </a:solidFill>
                <a:latin typeface="微软雅黑" panose="020B0503020204020204" charset="-122"/>
                <a:ea typeface="微软雅黑" panose="020B0503020204020204" charset="-122"/>
              </a:rPr>
              <a:t>准确率）</a:t>
            </a:r>
            <a:endParaRPr lang="en-US" altLang="zh-CN" dirty="0">
              <a:solidFill>
                <a:srgbClr val="FF0000"/>
              </a:solidFill>
              <a:latin typeface="微软雅黑" panose="020B0503020204020204" charset="-122"/>
              <a:ea typeface="微软雅黑" panose="020B0503020204020204" charset="-122"/>
            </a:endParaRPr>
          </a:p>
        </p:txBody>
      </p:sp>
      <p:pic>
        <p:nvPicPr>
          <p:cNvPr id="37" name="图片 36"/>
          <p:cNvPicPr>
            <a:picLocks noChangeAspect="1"/>
          </p:cNvPicPr>
          <p:nvPr/>
        </p:nvPicPr>
        <p:blipFill>
          <a:blip r:embed="rId10"/>
          <a:stretch>
            <a:fillRect/>
          </a:stretch>
        </p:blipFill>
        <p:spPr>
          <a:xfrm>
            <a:off x="1246108" y="2382196"/>
            <a:ext cx="6214507" cy="6638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80" y="167005"/>
            <a:ext cx="168910" cy="57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4" name="矩形 3"/>
          <p:cNvSpPr/>
          <p:nvPr/>
        </p:nvSpPr>
        <p:spPr>
          <a:xfrm>
            <a:off x="0" y="167005"/>
            <a:ext cx="138430" cy="576000"/>
          </a:xfrm>
          <a:prstGeom prst="rect">
            <a:avLst/>
          </a:prstGeom>
          <a:gradFill>
            <a:gsLst>
              <a:gs pos="0">
                <a:srgbClr val="0B2780"/>
              </a:gs>
              <a:gs pos="100000">
                <a:srgbClr val="091D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charset="-122"/>
            </a:endParaRPr>
          </a:p>
        </p:txBody>
      </p:sp>
      <p:sp>
        <p:nvSpPr>
          <p:cNvPr id="39" name="文本框 38"/>
          <p:cNvSpPr txBox="1"/>
          <p:nvPr/>
        </p:nvSpPr>
        <p:spPr>
          <a:xfrm>
            <a:off x="5205730" y="1353819"/>
            <a:ext cx="3129280" cy="398780"/>
          </a:xfrm>
          <a:prstGeom prst="rect">
            <a:avLst/>
          </a:prstGeom>
          <a:noFill/>
        </p:spPr>
        <p:txBody>
          <a:bodyPr wrap="square" rtlCol="0">
            <a:spAutoFit/>
          </a:bodyPr>
          <a:lstStyle/>
          <a:p>
            <a:pPr algn="l"/>
            <a:r>
              <a:rPr lang="zh-CN" altLang="en-US" sz="2000" b="1" dirty="0">
                <a:solidFill>
                  <a:schemeClr val="bg2">
                    <a:lumMod val="25000"/>
                  </a:schemeClr>
                </a:solidFill>
                <a:latin typeface="微软雅黑" panose="020B0503020204020204" charset="-122"/>
                <a:ea typeface="微软雅黑" panose="020B0503020204020204" charset="-122"/>
              </a:rPr>
              <a:t>原有代码问题</a:t>
            </a:r>
          </a:p>
        </p:txBody>
      </p:sp>
      <p:sp>
        <p:nvSpPr>
          <p:cNvPr id="40" name="文本框 39"/>
          <p:cNvSpPr txBox="1"/>
          <p:nvPr/>
        </p:nvSpPr>
        <p:spPr>
          <a:xfrm>
            <a:off x="5205730" y="1878646"/>
            <a:ext cx="6628129" cy="4812350"/>
          </a:xfrm>
          <a:prstGeom prst="rect">
            <a:avLst/>
          </a:prstGeom>
          <a:noFill/>
        </p:spPr>
        <p:txBody>
          <a:bodyPr wrap="square" rtlCol="0">
            <a:noAutofit/>
          </a:bodyPr>
          <a:lstStyle/>
          <a:p>
            <a:pPr>
              <a:lnSpc>
                <a:spcPct val="130000"/>
              </a:lnSpc>
              <a:spcBef>
                <a:spcPts val="0"/>
              </a:spcBef>
              <a:spcAft>
                <a:spcPts val="0"/>
              </a:spcAft>
            </a:pP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像素值归一化不统一，从而导致对归一化后像素值进行二值化的操作出现逻辑错误，最终导致四项评估系数为 </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0</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p>
          <a:p>
            <a:pPr>
              <a:lnSpc>
                <a:spcPct val="130000"/>
              </a:lnSpc>
              <a:spcBef>
                <a:spcPts val="0"/>
              </a:spcBef>
              <a:spcAft>
                <a:spcPts val="0"/>
              </a:spcAft>
            </a:pPr>
            <a:endPar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掩码图像中的灰色像素值为 </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78</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，而结果图像中的白色像素值为 </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255</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p>
          <a:p>
            <a:pPr>
              <a:lnSpc>
                <a:spcPct val="130000"/>
              </a:lnSpc>
              <a:spcBef>
                <a:spcPts val="0"/>
              </a:spcBef>
              <a:spcAft>
                <a:spcPts val="0"/>
              </a:spcAft>
            </a:pPr>
            <a:endPar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原有代码中对掩码图像进行了像素值除以 </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255 </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的操作来进行归一化。</a:t>
            </a:r>
          </a:p>
          <a:p>
            <a:pPr>
              <a:lnSpc>
                <a:spcPct val="130000"/>
              </a:lnSpc>
              <a:spcBef>
                <a:spcPts val="0"/>
              </a:spcBef>
              <a:spcAft>
                <a:spcPts val="0"/>
              </a:spcAft>
            </a:pPr>
            <a:endPar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endParaRPr>
          </a:p>
          <a:p>
            <a:pPr>
              <a:lnSpc>
                <a:spcPct val="130000"/>
              </a:lnSpc>
              <a:spcBef>
                <a:spcPts val="0"/>
              </a:spcBef>
              <a:spcAft>
                <a:spcPts val="0"/>
              </a:spcAft>
            </a:pP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由于掩码图像和结果图像都只有背景和目标两种像素，所以可以进行二值化，将背景像素二值化为 </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0</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，目标像素二值化为 </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1</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，方便比较。而在二值化时，对于掩码图像采用了 </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0.5 </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作为分界点，但是灰色像素 </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(78) / 255 &lt; 0.5</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，最终导致在比较函数中掩码图像转换为全 </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0 </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数组。而由于背景像素占比本就极高（</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99%+</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），导致最终准确率超过 </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99%</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，而其余四项指标全为 </a:t>
            </a:r>
            <a:r>
              <a:rPr lang="en-US" altLang="zh-CN"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0</a:t>
            </a:r>
            <a:r>
              <a:rPr lang="zh-CN" altLang="en-US" sz="1700" dirty="0">
                <a:solidFill>
                  <a:schemeClr val="bg2">
                    <a:lumMod val="25000"/>
                  </a:schemeClr>
                </a:solidFill>
                <a:latin typeface="微软雅黑" panose="020B0503020204020204" charset="-122"/>
                <a:ea typeface="微软雅黑" panose="020B0503020204020204" charset="-122"/>
                <a:cs typeface="微软雅黑" panose="020B0503020204020204" charset="-122"/>
              </a:rPr>
              <a:t>。</a:t>
            </a: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80035" y="742949"/>
            <a:ext cx="5088255" cy="2056130"/>
          </a:xfrm>
          <a:prstGeom prst="rect">
            <a:avLst/>
          </a:prstGeom>
        </p:spPr>
      </p:pic>
      <p:pic>
        <p:nvPicPr>
          <p:cNvPr id="5" name="图片 4"/>
          <p:cNvPicPr>
            <a:picLocks noChangeAspect="1"/>
          </p:cNvPicPr>
          <p:nvPr/>
        </p:nvPicPr>
        <p:blipFill>
          <a:blip r:embed="rId5"/>
          <a:stretch>
            <a:fillRect/>
          </a:stretch>
        </p:blipFill>
        <p:spPr>
          <a:xfrm>
            <a:off x="494665" y="2849877"/>
            <a:ext cx="4469765" cy="976630"/>
          </a:xfrm>
          <a:prstGeom prst="rect">
            <a:avLst/>
          </a:prstGeom>
        </p:spPr>
      </p:pic>
      <p:pic>
        <p:nvPicPr>
          <p:cNvPr id="10" name="图片 9"/>
          <p:cNvPicPr>
            <a:picLocks noChangeAspect="1"/>
          </p:cNvPicPr>
          <p:nvPr/>
        </p:nvPicPr>
        <p:blipFill>
          <a:blip r:embed="rId6"/>
          <a:stretch>
            <a:fillRect/>
          </a:stretch>
        </p:blipFill>
        <p:spPr>
          <a:xfrm>
            <a:off x="302895" y="4033517"/>
            <a:ext cx="4750435" cy="1153160"/>
          </a:xfrm>
          <a:prstGeom prst="rect">
            <a:avLst/>
          </a:prstGeom>
        </p:spPr>
      </p:pic>
      <p:pic>
        <p:nvPicPr>
          <p:cNvPr id="12" name="图片 11"/>
          <p:cNvPicPr>
            <a:picLocks noChangeAspect="1"/>
          </p:cNvPicPr>
          <p:nvPr/>
        </p:nvPicPr>
        <p:blipFill>
          <a:blip r:embed="rId7"/>
          <a:stretch>
            <a:fillRect/>
          </a:stretch>
        </p:blipFill>
        <p:spPr>
          <a:xfrm>
            <a:off x="421640" y="5438772"/>
            <a:ext cx="4784090" cy="1120140"/>
          </a:xfrm>
          <a:prstGeom prst="rect">
            <a:avLst/>
          </a:prstGeom>
        </p:spPr>
      </p:pic>
      <p:pic>
        <p:nvPicPr>
          <p:cNvPr id="6" name="图片 5"/>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11400745" y="167004"/>
            <a:ext cx="595675" cy="576001"/>
          </a:xfrm>
          <a:prstGeom prst="rect">
            <a:avLst/>
          </a:prstGeom>
        </p:spPr>
      </p:pic>
      <p:sp>
        <p:nvSpPr>
          <p:cNvPr id="13" name="文本框 12"/>
          <p:cNvSpPr txBox="1"/>
          <p:nvPr>
            <p:custDataLst>
              <p:tags r:id="rId1"/>
            </p:custDataLst>
          </p:nvPr>
        </p:nvSpPr>
        <p:spPr>
          <a:xfrm>
            <a:off x="421641" y="121285"/>
            <a:ext cx="3395448" cy="461665"/>
          </a:xfrm>
          <a:prstGeom prst="rect">
            <a:avLst/>
          </a:prstGeom>
          <a:noFill/>
        </p:spPr>
        <p:txBody>
          <a:bodyPr wrap="square" rtlCol="0">
            <a:spAutoFit/>
          </a:bodyPr>
          <a:lstStyle/>
          <a:p>
            <a:r>
              <a:rPr lang="zh-CN" altLang="en-US" sz="2400" b="1" dirty="0">
                <a:gradFill>
                  <a:gsLst>
                    <a:gs pos="0">
                      <a:srgbClr val="0B2780"/>
                    </a:gs>
                    <a:gs pos="100000">
                      <a:srgbClr val="091D66"/>
                    </a:gs>
                  </a:gsLst>
                  <a:lin ang="5400000" scaled="0"/>
                </a:gradFill>
                <a:latin typeface="微软雅黑" panose="020B0503020204020204" charset="-122"/>
                <a:ea typeface="微软雅黑" panose="020B0503020204020204" charset="-122"/>
                <a:cs typeface="微软雅黑" panose="020B0503020204020204" charset="-122"/>
              </a:rPr>
              <a:t>代码修复</a:t>
            </a:r>
          </a:p>
        </p:txBody>
      </p:sp>
      <p:sp>
        <p:nvSpPr>
          <p:cNvPr id="14" name="文本框 13"/>
          <p:cNvSpPr txBox="1"/>
          <p:nvPr>
            <p:custDataLst>
              <p:tags r:id="rId2"/>
            </p:custDataLst>
          </p:nvPr>
        </p:nvSpPr>
        <p:spPr>
          <a:xfrm>
            <a:off x="421640" y="534994"/>
            <a:ext cx="3395448" cy="275590"/>
          </a:xfrm>
          <a:prstGeom prst="rect">
            <a:avLst/>
          </a:prstGeom>
          <a:noFill/>
        </p:spPr>
        <p:txBody>
          <a:bodyPr wrap="square" rtlCol="0">
            <a:spAutoFit/>
          </a:bodyPr>
          <a:lstStyle/>
          <a:p>
            <a:r>
              <a:rPr lang="en-US" altLang="zh-CN" sz="1200" b="1" dirty="0">
                <a:solidFill>
                  <a:schemeClr val="bg2">
                    <a:lumMod val="25000"/>
                  </a:schemeClr>
                </a:solidFill>
                <a:latin typeface="微软雅黑" panose="020B0503020204020204" charset="-122"/>
                <a:ea typeface="微软雅黑" panose="020B0503020204020204" charset="-122"/>
                <a:cs typeface="微软雅黑" panose="020B0503020204020204" charset="-122"/>
              </a:rPr>
              <a:t>Code Repair</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E1ZTEyZjJiODllNzZlN2YzYzBlZTQ3MmM4ZmM5NjIifQ=="/>
  <p:tag name="KSO_WPP_MARK_KEY" val="e113931c-efbd-44e4-acf8-aeb534a478b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525.7,&quot;left&quot;:48.95,&quot;top&quot;:110.45,&quot;width&quot;:870.05}"/>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525.7,&quot;left&quot;:48.95,&quot;top&quot;:110.45,&quot;width&quot;:870.05}"/>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525.7,&quot;left&quot;:48.95,&quot;top&quot;:110.45,&quot;width&quot;:870.05}"/>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525.7,&quot;left&quot;:48.95,&quot;top&quot;:110.45,&quot;width&quot;:870.05}"/>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525.7,&quot;left&quot;:48.95,&quot;top&quot;:110.45,&quot;width&quot;:870.0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690.7}"/>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372.25,&quot;left&quot;:74.75,&quot;top&quot;:77.4,&quot;width&quot;:584.6}"/>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690.7}"/>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372.25,&quot;left&quot;:74.75,&quot;top&quot;:77.4,&quot;width&quot;:584.6}"/>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372.25,&quot;left&quot;:74.75,&quot;top&quot;:77.4,&quot;width&quot;:584.6}"/>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372.25,&quot;left&quot;:74.75,&quot;top&quot;:77.4,&quot;width&quot;:584.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80.2,&quot;left&quot;:78.5,&quot;top&quot;:89,&quot;width&quot;:806.55}"/>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0.2,&quot;left&quot;:78.5,&quot;top&quot;:89,&quot;width&quot;:806.55}"/>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690.7}"/>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8.45,&quot;left&quot;:82.9,&quot;top&quot;:101.35,&quot;width&quot;:794.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8.45,&quot;left&quot;:82.9,&quot;top&quot;:101.35,&quot;width&quot;:794.3}"/>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801.0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801.0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8.45,&quot;left&quot;:82.9,&quot;top&quot;:101.35,&quot;width&quot;:794.3}"/>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8.45,&quot;left&quot;:82.9,&quot;top&quot;:101.35,&quot;width&quot;:794.3}"/>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801.05}"/>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801.0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794.3}"/>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48.45,&quot;left&quot;:82.9,&quot;top&quot;:101.35,&quot;width&quot;:801.05}"/>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170.75,&quot;left&quot;:137.4,&quot;top&quot;:228.9,&quot;width&quot;:690.7}"/>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8.45,&quot;left&quot;:82.9,&quot;top&quot;:101.35,&quot;width&quot;:801.05}"/>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427.15,&quot;left&quot;:423,&quot;top&quot;:78.45,&quot;width&quot;:532.6}"/>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427.15,&quot;left&quot;:423,&quot;top&quot;:78.45,&quot;width&quot;:532.6}"/>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427.15,&quot;left&quot;:423,&quot;top&quot;:78.45,&quot;width&quot;:532.6}"/>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427.15,&quot;left&quot;:423,&quot;top&quot;:78.45,&quot;width&quot;:532.6}"/>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70.75,&quot;left&quot;:137.4,&quot;top&quot;:228.9,&quot;width&quot;:690.7}"/>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525.7,&quot;left&quot;:48.95,&quot;top&quot;:110.45,&quot;width&quot;:870.05}"/>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525.7,&quot;left&quot;:48.95,&quot;top&quot;:110.45,&quot;width&quot;:870.05}"/>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525.7,&quot;left&quot;:48.95,&quot;top&quot;:110.45,&quot;width&quot;:870.05}"/>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525.7,&quot;left&quot;:48.95,&quot;top&quot;:110.45,&quot;width&quot;:870.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2364</Words>
  <Application>Microsoft Office PowerPoint</Application>
  <PresentationFormat>宽屏</PresentationFormat>
  <Paragraphs>237</Paragraphs>
  <Slides>22</Slides>
  <Notes>1</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27" baseType="lpstr">
      <vt:lpstr>微软雅黑</vt:lpstr>
      <vt:lpstr>Cambria</vt:lpstr>
      <vt:lpstr>Arial</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HC1241</cp:lastModifiedBy>
  <cp:revision>45</cp:revision>
  <dcterms:created xsi:type="dcterms:W3CDTF">2023-02-14T07:07:00Z</dcterms:created>
  <dcterms:modified xsi:type="dcterms:W3CDTF">2025-04-23T14:17:03Z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ED34CD401E124B9A98DD0816C8260280_11</vt:lpwstr>
  </property>
  <property fmtid="{D5CDD505-2E9C-101B-9397-08002B2CF9AE}" pid="3" name="KSOProductBuildVer">
    <vt:lpwstr>2052-12.1.0.20784</vt:lpwstr>
  </property>
</Properties>
</file>